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5"/>
  </p:notesMasterIdLst>
  <p:sldIdLst>
    <p:sldId id="308" r:id="rId2"/>
    <p:sldId id="345" r:id="rId3"/>
    <p:sldId id="256" r:id="rId4"/>
    <p:sldId id="267" r:id="rId5"/>
    <p:sldId id="265" r:id="rId6"/>
    <p:sldId id="307" r:id="rId7"/>
    <p:sldId id="312" r:id="rId8"/>
    <p:sldId id="313" r:id="rId9"/>
    <p:sldId id="276" r:id="rId10"/>
    <p:sldId id="314" r:id="rId11"/>
    <p:sldId id="315" r:id="rId12"/>
    <p:sldId id="324" r:id="rId13"/>
    <p:sldId id="325" r:id="rId14"/>
    <p:sldId id="316" r:id="rId15"/>
    <p:sldId id="317" r:id="rId16"/>
    <p:sldId id="318" r:id="rId17"/>
    <p:sldId id="319" r:id="rId18"/>
    <p:sldId id="320" r:id="rId19"/>
    <p:sldId id="326" r:id="rId20"/>
    <p:sldId id="321" r:id="rId21"/>
    <p:sldId id="322" r:id="rId22"/>
    <p:sldId id="323" r:id="rId23"/>
    <p:sldId id="328" r:id="rId24"/>
    <p:sldId id="330" r:id="rId25"/>
    <p:sldId id="329" r:id="rId26"/>
    <p:sldId id="332" r:id="rId27"/>
    <p:sldId id="331" r:id="rId28"/>
    <p:sldId id="333" r:id="rId29"/>
    <p:sldId id="359" r:id="rId30"/>
    <p:sldId id="401" r:id="rId31"/>
    <p:sldId id="400" r:id="rId32"/>
    <p:sldId id="398" r:id="rId33"/>
    <p:sldId id="397" r:id="rId34"/>
    <p:sldId id="399" r:id="rId35"/>
    <p:sldId id="396" r:id="rId36"/>
    <p:sldId id="393" r:id="rId37"/>
    <p:sldId id="394" r:id="rId38"/>
    <p:sldId id="361" r:id="rId39"/>
    <p:sldId id="362" r:id="rId40"/>
    <p:sldId id="367" r:id="rId41"/>
    <p:sldId id="369" r:id="rId42"/>
    <p:sldId id="403" r:id="rId43"/>
    <p:sldId id="408" r:id="rId44"/>
    <p:sldId id="346" r:id="rId45"/>
    <p:sldId id="409" r:id="rId46"/>
    <p:sldId id="375" r:id="rId47"/>
    <p:sldId id="376" r:id="rId48"/>
    <p:sldId id="407" r:id="rId49"/>
    <p:sldId id="404" r:id="rId50"/>
    <p:sldId id="334" r:id="rId51"/>
    <p:sldId id="410" r:id="rId52"/>
    <p:sldId id="343" r:id="rId53"/>
    <p:sldId id="342" r:id="rId54"/>
    <p:sldId id="336" r:id="rId55"/>
    <p:sldId id="338" r:id="rId56"/>
    <p:sldId id="341" r:id="rId57"/>
    <p:sldId id="344" r:id="rId58"/>
    <p:sldId id="348" r:id="rId59"/>
    <p:sldId id="349" r:id="rId60"/>
    <p:sldId id="350" r:id="rId61"/>
    <p:sldId id="351" r:id="rId62"/>
    <p:sldId id="358" r:id="rId63"/>
    <p:sldId id="411" r:id="rId6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12" autoAdjust="0"/>
    <p:restoredTop sz="89964" autoAdjust="0"/>
  </p:normalViewPr>
  <p:slideViewPr>
    <p:cSldViewPr>
      <p:cViewPr varScale="1">
        <p:scale>
          <a:sx n="70" d="100"/>
          <a:sy n="70" d="100"/>
        </p:scale>
        <p:origin x="870" y="66"/>
      </p:cViewPr>
      <p:guideLst>
        <p:guide orient="horz" pos="2160"/>
        <p:guide pos="2880"/>
      </p:guideLst>
    </p:cSldViewPr>
  </p:slideViewPr>
  <p:notesTextViewPr>
    <p:cViewPr>
      <p:scale>
        <a:sx n="1" d="1"/>
        <a:sy n="1" d="1"/>
      </p:scale>
      <p:origin x="0" y="0"/>
    </p:cViewPr>
  </p:notesTextViewPr>
  <p:sorterViewPr>
    <p:cViewPr>
      <p:scale>
        <a:sx n="100" d="100"/>
        <a:sy n="100" d="100"/>
      </p:scale>
      <p:origin x="0" y="-16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Endnote</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F13-41FE-8363-D1F1F240862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F13-41FE-8363-D1F1F240862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F13-41FE-8363-D1F1F240862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F13-41FE-8363-D1F1F2408624}"/>
              </c:ext>
            </c:extLst>
          </c:dPt>
          <c:dLbls>
            <c:dLbl>
              <c:idx val="3"/>
              <c:delete val="1"/>
              <c:extLst>
                <c:ext xmlns:c15="http://schemas.microsoft.com/office/drawing/2012/chart" uri="{CE6537A1-D6FC-4f65-9D91-7224C49458BB}"/>
                <c:ext xmlns:c16="http://schemas.microsoft.com/office/drawing/2014/chart" uri="{C3380CC4-5D6E-409C-BE32-E72D297353CC}">
                  <c16:uniqueId val="{00000007-7F13-41FE-8363-D1F1F240862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Tabelle1!$A$2:$A$5</c:f>
              <c:strCache>
                <c:ptCount val="3"/>
                <c:pt idx="0">
                  <c:v>Jahresleistung</c:v>
                </c:pt>
                <c:pt idx="1">
                  <c:v>Schriftliche Prüfung</c:v>
                </c:pt>
                <c:pt idx="2">
                  <c:v>Praktische Prüfung</c:v>
                </c:pt>
              </c:strCache>
            </c:strRef>
          </c:cat>
          <c:val>
            <c:numRef>
              <c:f>Tabelle1!$B$2:$B$5</c:f>
              <c:numCache>
                <c:formatCode>General</c:formatCode>
                <c:ptCount val="4"/>
                <c:pt idx="0">
                  <c:v>5</c:v>
                </c:pt>
                <c:pt idx="1">
                  <c:v>3</c:v>
                </c:pt>
                <c:pt idx="2">
                  <c:v>2</c:v>
                </c:pt>
              </c:numCache>
            </c:numRef>
          </c:val>
          <c:extLst>
            <c:ext xmlns:c16="http://schemas.microsoft.com/office/drawing/2014/chart" uri="{C3380CC4-5D6E-409C-BE32-E72D297353CC}">
              <c16:uniqueId val="{00000000-759F-41A0-9DFE-ED392AE7C0B4}"/>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de-DE"/>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hyperlink" Target="Vorgaben%20und%20Organisation/BP2016BW_ALLG_SEK1_T_BC_7-10_BSP_1.pdf" TargetMode="External"/><Relationship Id="rId1" Type="http://schemas.openxmlformats.org/officeDocument/2006/relationships/hyperlink" Target="Vorgaben%20und%20Organisation/BP2016BW_ALLG_SEK1_T.pdf"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Vorgaben%20und%20Organisation/BP2016BW_ALLG_SEK1_T_BC_7-10_BSP_1.pdf" TargetMode="External"/><Relationship Id="rId1" Type="http://schemas.openxmlformats.org/officeDocument/2006/relationships/hyperlink" Target="Vorgaben%20und%20Organisation/BP2016BW_ALLG_SEK1_T.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E3207-C45B-4F69-8B9F-F193E2091ED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47A367C6-0AE4-475A-B453-CBFA27C8BF8F}">
      <dgm:prSet phldrT="[Text]"/>
      <dgm:spPr/>
      <dgm:t>
        <a:bodyPr/>
        <a:lstStyle/>
        <a:p>
          <a:endParaRPr lang="de-DE" dirty="0"/>
        </a:p>
      </dgm:t>
    </dgm:pt>
    <dgm:pt modelId="{E03A0F6A-4F56-4B3D-877B-B3B5B2BBE103}" type="parTrans" cxnId="{6616F246-E712-4995-AE3F-BB4C31A22332}">
      <dgm:prSet/>
      <dgm:spPr/>
      <dgm:t>
        <a:bodyPr/>
        <a:lstStyle/>
        <a:p>
          <a:endParaRPr lang="de-DE"/>
        </a:p>
      </dgm:t>
    </dgm:pt>
    <dgm:pt modelId="{35C911E1-C79F-4B44-9819-DF71680D03AF}" type="sibTrans" cxnId="{6616F246-E712-4995-AE3F-BB4C31A22332}">
      <dgm:prSet/>
      <dgm:spPr/>
      <dgm:t>
        <a:bodyPr/>
        <a:lstStyle/>
        <a:p>
          <a:endParaRPr lang="de-DE"/>
        </a:p>
      </dgm:t>
    </dgm:pt>
    <dgm:pt modelId="{F9BF41A3-0C04-44FD-82F6-C9AC2A031849}">
      <dgm:prSet phldrT="[Text]" custT="1"/>
      <dgm:spPr/>
      <dgm:t>
        <a:bodyPr/>
        <a:lstStyle/>
        <a:p>
          <a:r>
            <a:rPr lang="de-DE" sz="2400" dirty="0">
              <a:latin typeface="Arial" panose="020B0604020202020204" pitchFamily="34" charset="0"/>
              <a:cs typeface="Arial" panose="020B0604020202020204" pitchFamily="34" charset="0"/>
              <a:hlinkClick xmlns:r="http://schemas.openxmlformats.org/officeDocument/2006/relationships" r:id="rId1" action="ppaction://hlinkfile"/>
            </a:rPr>
            <a:t>Bildungsplan 2016 Technik</a:t>
          </a:r>
          <a:endParaRPr lang="de-DE" sz="2400" dirty="0">
            <a:latin typeface="Arial" panose="020B0604020202020204" pitchFamily="34" charset="0"/>
            <a:cs typeface="Arial" panose="020B0604020202020204" pitchFamily="34" charset="0"/>
          </a:endParaRPr>
        </a:p>
      </dgm:t>
    </dgm:pt>
    <dgm:pt modelId="{F6C0AF34-5D81-4AF5-AD53-8E0C8E584DCC}" type="parTrans" cxnId="{88034865-DC39-43F0-B87C-F3BCBA06C1A9}">
      <dgm:prSet/>
      <dgm:spPr/>
      <dgm:t>
        <a:bodyPr/>
        <a:lstStyle/>
        <a:p>
          <a:endParaRPr lang="de-DE"/>
        </a:p>
      </dgm:t>
    </dgm:pt>
    <dgm:pt modelId="{558C15E7-A0A6-4168-8216-3FA6F6871783}" type="sibTrans" cxnId="{88034865-DC39-43F0-B87C-F3BCBA06C1A9}">
      <dgm:prSet/>
      <dgm:spPr/>
      <dgm:t>
        <a:bodyPr/>
        <a:lstStyle/>
        <a:p>
          <a:endParaRPr lang="de-DE"/>
        </a:p>
      </dgm:t>
    </dgm:pt>
    <dgm:pt modelId="{6374F5C2-6535-48D3-B1C8-86DD5544E712}">
      <dgm:prSet phldrT="[Text]" custT="1"/>
      <dgm:spPr/>
      <dgm:t>
        <a:bodyPr/>
        <a:lstStyle/>
        <a:p>
          <a:r>
            <a:rPr lang="de-DE" sz="2400" dirty="0">
              <a:latin typeface="Arial" panose="020B0604020202020204" pitchFamily="34" charset="0"/>
              <a:cs typeface="Arial" panose="020B0604020202020204" pitchFamily="34" charset="0"/>
              <a:hlinkClick xmlns:r="http://schemas.openxmlformats.org/officeDocument/2006/relationships" r:id="rId2" action="ppaction://hlinkfile"/>
            </a:rPr>
            <a:t>Beispielcurriculum</a:t>
          </a:r>
          <a:endParaRPr lang="de-DE" sz="2400" dirty="0">
            <a:latin typeface="Arial" panose="020B0604020202020204" pitchFamily="34" charset="0"/>
            <a:cs typeface="Arial" panose="020B0604020202020204" pitchFamily="34" charset="0"/>
          </a:endParaRPr>
        </a:p>
      </dgm:t>
    </dgm:pt>
    <dgm:pt modelId="{5194EFEE-D327-4A75-9181-015F569BDC66}" type="parTrans" cxnId="{2CD8B1A2-C7C6-4F4B-810C-B0AD806DB07A}">
      <dgm:prSet/>
      <dgm:spPr/>
      <dgm:t>
        <a:bodyPr/>
        <a:lstStyle/>
        <a:p>
          <a:endParaRPr lang="de-DE"/>
        </a:p>
      </dgm:t>
    </dgm:pt>
    <dgm:pt modelId="{E71513D5-A8D6-48E9-B0BD-7784FA1BF7FD}" type="sibTrans" cxnId="{2CD8B1A2-C7C6-4F4B-810C-B0AD806DB07A}">
      <dgm:prSet/>
      <dgm:spPr/>
      <dgm:t>
        <a:bodyPr/>
        <a:lstStyle/>
        <a:p>
          <a:endParaRPr lang="de-DE"/>
        </a:p>
      </dgm:t>
    </dgm:pt>
    <dgm:pt modelId="{BEF17BDA-2BE9-4150-917C-C1052A68F904}">
      <dgm:prSet phldrT="[Text]" custT="1"/>
      <dgm:spPr/>
      <dgm:t>
        <a:bodyPr/>
        <a:lstStyle/>
        <a:p>
          <a:r>
            <a:rPr lang="de-DE" sz="2400" dirty="0">
              <a:latin typeface="Arial" panose="020B0604020202020204" pitchFamily="34" charset="0"/>
              <a:cs typeface="Arial" panose="020B0604020202020204" pitchFamily="34" charset="0"/>
            </a:rPr>
            <a:t>Schulcurriculum</a:t>
          </a:r>
        </a:p>
      </dgm:t>
    </dgm:pt>
    <dgm:pt modelId="{D9F0BB7D-F393-49F5-8FF4-65385C5F5463}" type="parTrans" cxnId="{6E8AE94A-2544-4330-997B-9F0712F9456C}">
      <dgm:prSet/>
      <dgm:spPr/>
      <dgm:t>
        <a:bodyPr/>
        <a:lstStyle/>
        <a:p>
          <a:endParaRPr lang="de-DE"/>
        </a:p>
      </dgm:t>
    </dgm:pt>
    <dgm:pt modelId="{3FA0BBF4-E2C4-47EB-9213-4CCFCE25A679}" type="sibTrans" cxnId="{6E8AE94A-2544-4330-997B-9F0712F9456C}">
      <dgm:prSet/>
      <dgm:spPr/>
      <dgm:t>
        <a:bodyPr/>
        <a:lstStyle/>
        <a:p>
          <a:endParaRPr lang="de-DE"/>
        </a:p>
      </dgm:t>
    </dgm:pt>
    <dgm:pt modelId="{45D509C8-0C2A-41D9-A0BE-C1C20D1CADCF}">
      <dgm:prSet phldrT="[Text]" custT="1"/>
      <dgm:spPr/>
      <dgm:t>
        <a:bodyPr/>
        <a:lstStyle/>
        <a:p>
          <a:r>
            <a:rPr lang="de-DE" sz="2400" dirty="0">
              <a:latin typeface="Arial" panose="020B0604020202020204" pitchFamily="34" charset="0"/>
              <a:cs typeface="Arial" panose="020B0604020202020204" pitchFamily="34" charset="0"/>
            </a:rPr>
            <a:t>Fachcurriculum</a:t>
          </a:r>
        </a:p>
      </dgm:t>
    </dgm:pt>
    <dgm:pt modelId="{0EE97468-2A7B-4F0A-880A-EE5C58329AB0}" type="parTrans" cxnId="{16AB158C-C243-49DD-B7EC-66E6517A3B85}">
      <dgm:prSet/>
      <dgm:spPr/>
      <dgm:t>
        <a:bodyPr/>
        <a:lstStyle/>
        <a:p>
          <a:endParaRPr lang="de-DE"/>
        </a:p>
      </dgm:t>
    </dgm:pt>
    <dgm:pt modelId="{A4A3E121-38A4-4B9B-90E7-1954770B90CD}" type="sibTrans" cxnId="{16AB158C-C243-49DD-B7EC-66E6517A3B85}">
      <dgm:prSet/>
      <dgm:spPr/>
      <dgm:t>
        <a:bodyPr/>
        <a:lstStyle/>
        <a:p>
          <a:endParaRPr lang="de-DE"/>
        </a:p>
      </dgm:t>
    </dgm:pt>
    <dgm:pt modelId="{EC2E0854-7EBE-4934-9B3E-3C81D888DD5E}">
      <dgm:prSet phldrT="[Text]"/>
      <dgm:spPr/>
      <dgm:t>
        <a:bodyPr/>
        <a:lstStyle/>
        <a:p>
          <a:endParaRPr lang="de-DE" dirty="0"/>
        </a:p>
      </dgm:t>
    </dgm:pt>
    <dgm:pt modelId="{3A75C67A-C6C5-4129-8665-A9E43D8DED3E}" type="parTrans" cxnId="{23C85A1D-8EB1-4040-97FF-A1CD149BCAFC}">
      <dgm:prSet/>
      <dgm:spPr/>
      <dgm:t>
        <a:bodyPr/>
        <a:lstStyle/>
        <a:p>
          <a:endParaRPr lang="de-DE"/>
        </a:p>
      </dgm:t>
    </dgm:pt>
    <dgm:pt modelId="{554723D2-44DD-40D4-887E-6E3186895B65}" type="sibTrans" cxnId="{23C85A1D-8EB1-4040-97FF-A1CD149BCAFC}">
      <dgm:prSet/>
      <dgm:spPr/>
      <dgm:t>
        <a:bodyPr/>
        <a:lstStyle/>
        <a:p>
          <a:endParaRPr lang="de-DE"/>
        </a:p>
      </dgm:t>
    </dgm:pt>
    <dgm:pt modelId="{A7EE2D1D-41CE-4B91-9E40-27713EC8F8A6}">
      <dgm:prSet phldrT="[Text]"/>
      <dgm:spPr/>
      <dgm:t>
        <a:bodyPr/>
        <a:lstStyle/>
        <a:p>
          <a:endParaRPr lang="de-DE" dirty="0"/>
        </a:p>
      </dgm:t>
    </dgm:pt>
    <dgm:pt modelId="{765EFDB1-682E-454D-8C59-5E87D27622BF}" type="sibTrans" cxnId="{D605A47F-5048-4F7E-9AB7-CFB42926DDB9}">
      <dgm:prSet/>
      <dgm:spPr/>
      <dgm:t>
        <a:bodyPr/>
        <a:lstStyle/>
        <a:p>
          <a:endParaRPr lang="de-DE"/>
        </a:p>
      </dgm:t>
    </dgm:pt>
    <dgm:pt modelId="{5FE00C63-15BB-437A-B069-75CE35CA2F50}" type="parTrans" cxnId="{D605A47F-5048-4F7E-9AB7-CFB42926DDB9}">
      <dgm:prSet/>
      <dgm:spPr/>
      <dgm:t>
        <a:bodyPr/>
        <a:lstStyle/>
        <a:p>
          <a:endParaRPr lang="de-DE"/>
        </a:p>
      </dgm:t>
    </dgm:pt>
    <dgm:pt modelId="{31F8D158-934E-4A81-93F9-DA5D40273EBB}">
      <dgm:prSet phldrT="[Text]" custT="1"/>
      <dgm:spPr/>
      <dgm:t>
        <a:bodyPr/>
        <a:lstStyle/>
        <a:p>
          <a:r>
            <a:rPr lang="de-DE" sz="2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Anbahnende Leistungsnachweise 7-10</a:t>
          </a:r>
        </a:p>
      </dgm:t>
    </dgm:pt>
    <dgm:pt modelId="{E83AEA43-8DCD-48B8-9CAC-B4360A79A573}" type="parTrans" cxnId="{D8CA2503-8622-4904-8612-3F61415FB1E2}">
      <dgm:prSet/>
      <dgm:spPr/>
      <dgm:t>
        <a:bodyPr/>
        <a:lstStyle/>
        <a:p>
          <a:endParaRPr lang="de-DE"/>
        </a:p>
      </dgm:t>
    </dgm:pt>
    <dgm:pt modelId="{59BC0DA2-9B45-4DAB-8AA4-278AE45E50C9}" type="sibTrans" cxnId="{D8CA2503-8622-4904-8612-3F61415FB1E2}">
      <dgm:prSet/>
      <dgm:spPr/>
      <dgm:t>
        <a:bodyPr/>
        <a:lstStyle/>
        <a:p>
          <a:endParaRPr lang="de-DE"/>
        </a:p>
      </dgm:t>
    </dgm:pt>
    <dgm:pt modelId="{5CB78EC8-40C0-404C-A516-23DAE9D77D57}">
      <dgm:prSet phldrT="[Text]" custT="1"/>
      <dgm:spPr/>
      <dgm:t>
        <a:bodyPr/>
        <a:lstStyle/>
        <a:p>
          <a:r>
            <a:rPr lang="de-DE" sz="2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Vorbereitende projektorientierte Abschlussarbeit</a:t>
          </a:r>
        </a:p>
      </dgm:t>
    </dgm:pt>
    <dgm:pt modelId="{B6A3B543-D571-4BB3-9C2C-B7149785F20D}" type="parTrans" cxnId="{89912A7E-55DB-4803-B790-753BEE24911E}">
      <dgm:prSet/>
      <dgm:spPr/>
      <dgm:t>
        <a:bodyPr/>
        <a:lstStyle/>
        <a:p>
          <a:endParaRPr lang="de-DE"/>
        </a:p>
      </dgm:t>
    </dgm:pt>
    <dgm:pt modelId="{4DBAF028-E7ED-4C03-96DA-69FE1C2DC52A}" type="sibTrans" cxnId="{89912A7E-55DB-4803-B790-753BEE24911E}">
      <dgm:prSet/>
      <dgm:spPr/>
      <dgm:t>
        <a:bodyPr/>
        <a:lstStyle/>
        <a:p>
          <a:endParaRPr lang="de-DE"/>
        </a:p>
      </dgm:t>
    </dgm:pt>
    <dgm:pt modelId="{4A4E49B1-AE58-4E3F-A08D-24FFB86A0CB3}">
      <dgm:prSet phldrT="[Text]" custT="1"/>
      <dgm:spPr/>
      <dgm:t>
        <a:bodyPr/>
        <a:lstStyle/>
        <a:p>
          <a:r>
            <a:rPr lang="de-DE" sz="2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Strukturierte Schülerunterlagen</a:t>
          </a:r>
        </a:p>
      </dgm:t>
    </dgm:pt>
    <dgm:pt modelId="{DC949EB3-3DAA-433B-94F1-6FED17556105}" type="sibTrans" cxnId="{032B9200-F4EF-4006-9F84-F283A5F06482}">
      <dgm:prSet/>
      <dgm:spPr/>
      <dgm:t>
        <a:bodyPr/>
        <a:lstStyle/>
        <a:p>
          <a:endParaRPr lang="de-DE"/>
        </a:p>
      </dgm:t>
    </dgm:pt>
    <dgm:pt modelId="{A00ABBE0-2F49-49E5-8604-3529F4B7CE2D}" type="parTrans" cxnId="{032B9200-F4EF-4006-9F84-F283A5F06482}">
      <dgm:prSet/>
      <dgm:spPr/>
      <dgm:t>
        <a:bodyPr/>
        <a:lstStyle/>
        <a:p>
          <a:endParaRPr lang="de-DE"/>
        </a:p>
      </dgm:t>
    </dgm:pt>
    <dgm:pt modelId="{DF2F14B9-3C6A-4F9A-B677-01EEFC2DDAC1}">
      <dgm:prSet phldrT="[Text]" custT="1"/>
      <dgm:spPr/>
      <dgm:t>
        <a:bodyPr/>
        <a:lstStyle/>
        <a:p>
          <a:r>
            <a:rPr lang="de-DE" sz="2400" dirty="0">
              <a:solidFill>
                <a:prstClr val="black">
                  <a:hueOff val="0"/>
                  <a:satOff val="0"/>
                  <a:lumOff val="0"/>
                  <a:alphaOff val="0"/>
                </a:prstClr>
              </a:solidFill>
              <a:latin typeface="Arial" panose="020B0604020202020204" pitchFamily="34" charset="0"/>
              <a:ea typeface="+mn-ea"/>
              <a:cs typeface="Arial" panose="020B0604020202020204" pitchFamily="34" charset="0"/>
            </a:rPr>
            <a:t>Stoffverteilungspläne 7-10</a:t>
          </a:r>
          <a:endParaRPr lang="de-DE" sz="2400" dirty="0">
            <a:latin typeface="Arial" panose="020B0604020202020204" pitchFamily="34" charset="0"/>
            <a:cs typeface="Arial" panose="020B0604020202020204" pitchFamily="34" charset="0"/>
          </a:endParaRPr>
        </a:p>
      </dgm:t>
    </dgm:pt>
    <dgm:pt modelId="{380FC9E2-DC90-4BA5-8787-46CF1E49F847}" type="sibTrans" cxnId="{8E64D55E-2D72-47DE-83CF-728D3355BDBB}">
      <dgm:prSet/>
      <dgm:spPr/>
      <dgm:t>
        <a:bodyPr/>
        <a:lstStyle/>
        <a:p>
          <a:endParaRPr lang="de-DE"/>
        </a:p>
      </dgm:t>
    </dgm:pt>
    <dgm:pt modelId="{3AE66DF8-0509-48BE-A7B6-AAFCB2288138}" type="parTrans" cxnId="{8E64D55E-2D72-47DE-83CF-728D3355BDBB}">
      <dgm:prSet/>
      <dgm:spPr/>
      <dgm:t>
        <a:bodyPr/>
        <a:lstStyle/>
        <a:p>
          <a:endParaRPr lang="de-DE"/>
        </a:p>
      </dgm:t>
    </dgm:pt>
    <dgm:pt modelId="{064071D6-9370-4CFF-987B-E17A1D437B7D}" type="pres">
      <dgm:prSet presAssocID="{0E6E3207-C45B-4F69-8B9F-F193E2091ED1}" presName="linearFlow" presStyleCnt="0">
        <dgm:presLayoutVars>
          <dgm:dir/>
          <dgm:animLvl val="lvl"/>
          <dgm:resizeHandles val="exact"/>
        </dgm:presLayoutVars>
      </dgm:prSet>
      <dgm:spPr/>
      <dgm:t>
        <a:bodyPr/>
        <a:lstStyle/>
        <a:p>
          <a:endParaRPr lang="de-DE"/>
        </a:p>
      </dgm:t>
    </dgm:pt>
    <dgm:pt modelId="{8287B20C-6D25-45FF-B0A5-9C612B588861}" type="pres">
      <dgm:prSet presAssocID="{47A367C6-0AE4-475A-B453-CBFA27C8BF8F}" presName="composite" presStyleCnt="0"/>
      <dgm:spPr/>
    </dgm:pt>
    <dgm:pt modelId="{F3B1CAD6-D35C-4813-869C-DFAD3481FE79}" type="pres">
      <dgm:prSet presAssocID="{47A367C6-0AE4-475A-B453-CBFA27C8BF8F}" presName="parentText" presStyleLbl="alignNode1" presStyleIdx="0" presStyleCnt="3">
        <dgm:presLayoutVars>
          <dgm:chMax val="1"/>
          <dgm:bulletEnabled val="1"/>
        </dgm:presLayoutVars>
      </dgm:prSet>
      <dgm:spPr/>
      <dgm:t>
        <a:bodyPr/>
        <a:lstStyle/>
        <a:p>
          <a:endParaRPr lang="de-DE"/>
        </a:p>
      </dgm:t>
    </dgm:pt>
    <dgm:pt modelId="{29E9F0D6-A278-4B64-86A3-6076E62A464E}" type="pres">
      <dgm:prSet presAssocID="{47A367C6-0AE4-475A-B453-CBFA27C8BF8F}" presName="descendantText" presStyleLbl="alignAcc1" presStyleIdx="0" presStyleCnt="3" custScaleX="99820" custLinFactNeighborX="583">
        <dgm:presLayoutVars>
          <dgm:bulletEnabled val="1"/>
        </dgm:presLayoutVars>
      </dgm:prSet>
      <dgm:spPr/>
      <dgm:t>
        <a:bodyPr/>
        <a:lstStyle/>
        <a:p>
          <a:endParaRPr lang="de-DE"/>
        </a:p>
      </dgm:t>
    </dgm:pt>
    <dgm:pt modelId="{EEA31003-1AA3-42E0-8812-3DC17E3F6FA4}" type="pres">
      <dgm:prSet presAssocID="{35C911E1-C79F-4B44-9819-DF71680D03AF}" presName="sp" presStyleCnt="0"/>
      <dgm:spPr/>
    </dgm:pt>
    <dgm:pt modelId="{A96072BA-365E-445B-8380-0C354E85EC39}" type="pres">
      <dgm:prSet presAssocID="{A7EE2D1D-41CE-4B91-9E40-27713EC8F8A6}" presName="composite" presStyleCnt="0"/>
      <dgm:spPr/>
    </dgm:pt>
    <dgm:pt modelId="{0626AE27-EF3E-4433-B899-84BD3BCDD929}" type="pres">
      <dgm:prSet presAssocID="{A7EE2D1D-41CE-4B91-9E40-27713EC8F8A6}" presName="parentText" presStyleLbl="alignNode1" presStyleIdx="1" presStyleCnt="3" custScaleY="116816" custLinFactNeighborY="-13846">
        <dgm:presLayoutVars>
          <dgm:chMax val="1"/>
          <dgm:bulletEnabled val="1"/>
        </dgm:presLayoutVars>
      </dgm:prSet>
      <dgm:spPr/>
      <dgm:t>
        <a:bodyPr/>
        <a:lstStyle/>
        <a:p>
          <a:endParaRPr lang="de-DE"/>
        </a:p>
      </dgm:t>
    </dgm:pt>
    <dgm:pt modelId="{354767D9-5949-4360-9F91-E57244927A95}" type="pres">
      <dgm:prSet presAssocID="{A7EE2D1D-41CE-4B91-9E40-27713EC8F8A6}" presName="descendantText" presStyleLbl="alignAcc1" presStyleIdx="1" presStyleCnt="3" custScaleY="134776" custLinFactNeighborX="271" custLinFactNeighborY="-19434">
        <dgm:presLayoutVars>
          <dgm:bulletEnabled val="1"/>
        </dgm:presLayoutVars>
      </dgm:prSet>
      <dgm:spPr/>
      <dgm:t>
        <a:bodyPr/>
        <a:lstStyle/>
        <a:p>
          <a:endParaRPr lang="de-DE"/>
        </a:p>
      </dgm:t>
    </dgm:pt>
    <dgm:pt modelId="{6CC777F3-03E0-497C-B27A-AD002590FC61}" type="pres">
      <dgm:prSet presAssocID="{765EFDB1-682E-454D-8C59-5E87D27622BF}" presName="sp" presStyleCnt="0"/>
      <dgm:spPr/>
    </dgm:pt>
    <dgm:pt modelId="{40A61E13-25FD-4F79-8D52-C6E931391E63}" type="pres">
      <dgm:prSet presAssocID="{EC2E0854-7EBE-4934-9B3E-3C81D888DD5E}" presName="composite" presStyleCnt="0"/>
      <dgm:spPr/>
    </dgm:pt>
    <dgm:pt modelId="{CDE2E2C6-9F4B-4FAC-83AA-E19F120B7763}" type="pres">
      <dgm:prSet presAssocID="{EC2E0854-7EBE-4934-9B3E-3C81D888DD5E}" presName="parentText" presStyleLbl="alignNode1" presStyleIdx="2" presStyleCnt="3" custScaleY="135749" custLinFactNeighborX="0" custLinFactNeighborY="-19948">
        <dgm:presLayoutVars>
          <dgm:chMax val="1"/>
          <dgm:bulletEnabled val="1"/>
        </dgm:presLayoutVars>
      </dgm:prSet>
      <dgm:spPr/>
      <dgm:t>
        <a:bodyPr/>
        <a:lstStyle/>
        <a:p>
          <a:endParaRPr lang="de-DE"/>
        </a:p>
      </dgm:t>
    </dgm:pt>
    <dgm:pt modelId="{F90C2FEE-F9CF-4FF1-AE85-8BC186EBD044}" type="pres">
      <dgm:prSet presAssocID="{EC2E0854-7EBE-4934-9B3E-3C81D888DD5E}" presName="descendantText" presStyleLbl="alignAcc1" presStyleIdx="2" presStyleCnt="3" custScaleY="160593" custLinFactNeighborY="-29032">
        <dgm:presLayoutVars>
          <dgm:bulletEnabled val="1"/>
        </dgm:presLayoutVars>
      </dgm:prSet>
      <dgm:spPr/>
      <dgm:t>
        <a:bodyPr/>
        <a:lstStyle/>
        <a:p>
          <a:endParaRPr lang="de-DE"/>
        </a:p>
      </dgm:t>
    </dgm:pt>
  </dgm:ptLst>
  <dgm:cxnLst>
    <dgm:cxn modelId="{16AB158C-C243-49DD-B7EC-66E6517A3B85}" srcId="{A7EE2D1D-41CE-4B91-9E40-27713EC8F8A6}" destId="{45D509C8-0C2A-41D9-A0BE-C1C20D1CADCF}" srcOrd="1" destOrd="0" parTransId="{0EE97468-2A7B-4F0A-880A-EE5C58329AB0}" sibTransId="{A4A3E121-38A4-4B9B-90E7-1954770B90CD}"/>
    <dgm:cxn modelId="{726D3AA9-C3D4-45DB-B7EF-9456A7FCC3FA}" type="presOf" srcId="{BEF17BDA-2BE9-4150-917C-C1052A68F904}" destId="{354767D9-5949-4360-9F91-E57244927A95}" srcOrd="0" destOrd="0" presId="urn:microsoft.com/office/officeart/2005/8/layout/chevron2"/>
    <dgm:cxn modelId="{8E64D55E-2D72-47DE-83CF-728D3355BDBB}" srcId="{A7EE2D1D-41CE-4B91-9E40-27713EC8F8A6}" destId="{DF2F14B9-3C6A-4F9A-B677-01EEFC2DDAC1}" srcOrd="2" destOrd="0" parTransId="{3AE66DF8-0509-48BE-A7B6-AAFCB2288138}" sibTransId="{380FC9E2-DC90-4BA5-8787-46CF1E49F847}"/>
    <dgm:cxn modelId="{6B1A1399-A39F-44F7-9DE4-3D4E53092EF4}" type="presOf" srcId="{31F8D158-934E-4A81-93F9-DA5D40273EBB}" destId="{F90C2FEE-F9CF-4FF1-AE85-8BC186EBD044}" srcOrd="0" destOrd="1" presId="urn:microsoft.com/office/officeart/2005/8/layout/chevron2"/>
    <dgm:cxn modelId="{64BB8749-137B-4C2C-85A6-B336BE447BB0}" type="presOf" srcId="{0E6E3207-C45B-4F69-8B9F-F193E2091ED1}" destId="{064071D6-9370-4CFF-987B-E17A1D437B7D}" srcOrd="0" destOrd="0" presId="urn:microsoft.com/office/officeart/2005/8/layout/chevron2"/>
    <dgm:cxn modelId="{6E8AE94A-2544-4330-997B-9F0712F9456C}" srcId="{A7EE2D1D-41CE-4B91-9E40-27713EC8F8A6}" destId="{BEF17BDA-2BE9-4150-917C-C1052A68F904}" srcOrd="0" destOrd="0" parTransId="{D9F0BB7D-F393-49F5-8FF4-65385C5F5463}" sibTransId="{3FA0BBF4-E2C4-47EB-9213-4CCFCE25A679}"/>
    <dgm:cxn modelId="{DFB58D6D-EEDE-49DE-B512-E45C8AA8EC49}" type="presOf" srcId="{6374F5C2-6535-48D3-B1C8-86DD5544E712}" destId="{29E9F0D6-A278-4B64-86A3-6076E62A464E}" srcOrd="0" destOrd="1" presId="urn:microsoft.com/office/officeart/2005/8/layout/chevron2"/>
    <dgm:cxn modelId="{6341FA3D-D0D7-4F02-AC92-CF323A34013F}" type="presOf" srcId="{4A4E49B1-AE58-4E3F-A08D-24FFB86A0CB3}" destId="{F90C2FEE-F9CF-4FF1-AE85-8BC186EBD044}" srcOrd="0" destOrd="0" presId="urn:microsoft.com/office/officeart/2005/8/layout/chevron2"/>
    <dgm:cxn modelId="{6616F246-E712-4995-AE3F-BB4C31A22332}" srcId="{0E6E3207-C45B-4F69-8B9F-F193E2091ED1}" destId="{47A367C6-0AE4-475A-B453-CBFA27C8BF8F}" srcOrd="0" destOrd="0" parTransId="{E03A0F6A-4F56-4B3D-877B-B3B5B2BBE103}" sibTransId="{35C911E1-C79F-4B44-9819-DF71680D03AF}"/>
    <dgm:cxn modelId="{2CD8B1A2-C7C6-4F4B-810C-B0AD806DB07A}" srcId="{47A367C6-0AE4-475A-B453-CBFA27C8BF8F}" destId="{6374F5C2-6535-48D3-B1C8-86DD5544E712}" srcOrd="1" destOrd="0" parTransId="{5194EFEE-D327-4A75-9181-015F569BDC66}" sibTransId="{E71513D5-A8D6-48E9-B0BD-7784FA1BF7FD}"/>
    <dgm:cxn modelId="{23C85A1D-8EB1-4040-97FF-A1CD149BCAFC}" srcId="{0E6E3207-C45B-4F69-8B9F-F193E2091ED1}" destId="{EC2E0854-7EBE-4934-9B3E-3C81D888DD5E}" srcOrd="2" destOrd="0" parTransId="{3A75C67A-C6C5-4129-8665-A9E43D8DED3E}" sibTransId="{554723D2-44DD-40D4-887E-6E3186895B65}"/>
    <dgm:cxn modelId="{032B9200-F4EF-4006-9F84-F283A5F06482}" srcId="{EC2E0854-7EBE-4934-9B3E-3C81D888DD5E}" destId="{4A4E49B1-AE58-4E3F-A08D-24FFB86A0CB3}" srcOrd="0" destOrd="0" parTransId="{A00ABBE0-2F49-49E5-8604-3529F4B7CE2D}" sibTransId="{DC949EB3-3DAA-433B-94F1-6FED17556105}"/>
    <dgm:cxn modelId="{B2C7DC6E-7378-4D69-93B3-D01B0D92EE96}" type="presOf" srcId="{47A367C6-0AE4-475A-B453-CBFA27C8BF8F}" destId="{F3B1CAD6-D35C-4813-869C-DFAD3481FE79}" srcOrd="0" destOrd="0" presId="urn:microsoft.com/office/officeart/2005/8/layout/chevron2"/>
    <dgm:cxn modelId="{49AF9D68-2065-4678-914D-FCE7E6232930}" type="presOf" srcId="{F9BF41A3-0C04-44FD-82F6-C9AC2A031849}" destId="{29E9F0D6-A278-4B64-86A3-6076E62A464E}" srcOrd="0" destOrd="0" presId="urn:microsoft.com/office/officeart/2005/8/layout/chevron2"/>
    <dgm:cxn modelId="{FC07E0EC-6136-4197-86FA-A47B2CF10DB8}" type="presOf" srcId="{DF2F14B9-3C6A-4F9A-B677-01EEFC2DDAC1}" destId="{354767D9-5949-4360-9F91-E57244927A95}" srcOrd="0" destOrd="2" presId="urn:microsoft.com/office/officeart/2005/8/layout/chevron2"/>
    <dgm:cxn modelId="{EB0291DC-9F29-48DD-BEA2-3C28C7A85D83}" type="presOf" srcId="{A7EE2D1D-41CE-4B91-9E40-27713EC8F8A6}" destId="{0626AE27-EF3E-4433-B899-84BD3BCDD929}" srcOrd="0" destOrd="0" presId="urn:microsoft.com/office/officeart/2005/8/layout/chevron2"/>
    <dgm:cxn modelId="{0FA3AF72-C4B2-484D-BF48-553E122D8459}" type="presOf" srcId="{5CB78EC8-40C0-404C-A516-23DAE9D77D57}" destId="{F90C2FEE-F9CF-4FF1-AE85-8BC186EBD044}" srcOrd="0" destOrd="2" presId="urn:microsoft.com/office/officeart/2005/8/layout/chevron2"/>
    <dgm:cxn modelId="{7DA47ECE-8308-49A2-9AC0-0570B204B6FA}" type="presOf" srcId="{45D509C8-0C2A-41D9-A0BE-C1C20D1CADCF}" destId="{354767D9-5949-4360-9F91-E57244927A95}" srcOrd="0" destOrd="1" presId="urn:microsoft.com/office/officeart/2005/8/layout/chevron2"/>
    <dgm:cxn modelId="{D8CA2503-8622-4904-8612-3F61415FB1E2}" srcId="{EC2E0854-7EBE-4934-9B3E-3C81D888DD5E}" destId="{31F8D158-934E-4A81-93F9-DA5D40273EBB}" srcOrd="1" destOrd="0" parTransId="{E83AEA43-8DCD-48B8-9CAC-B4360A79A573}" sibTransId="{59BC0DA2-9B45-4DAB-8AA4-278AE45E50C9}"/>
    <dgm:cxn modelId="{D605A47F-5048-4F7E-9AB7-CFB42926DDB9}" srcId="{0E6E3207-C45B-4F69-8B9F-F193E2091ED1}" destId="{A7EE2D1D-41CE-4B91-9E40-27713EC8F8A6}" srcOrd="1" destOrd="0" parTransId="{5FE00C63-15BB-437A-B069-75CE35CA2F50}" sibTransId="{765EFDB1-682E-454D-8C59-5E87D27622BF}"/>
    <dgm:cxn modelId="{89912A7E-55DB-4803-B790-753BEE24911E}" srcId="{EC2E0854-7EBE-4934-9B3E-3C81D888DD5E}" destId="{5CB78EC8-40C0-404C-A516-23DAE9D77D57}" srcOrd="2" destOrd="0" parTransId="{B6A3B543-D571-4BB3-9C2C-B7149785F20D}" sibTransId="{4DBAF028-E7ED-4C03-96DA-69FE1C2DC52A}"/>
    <dgm:cxn modelId="{FC8066CA-30E2-4173-B91F-DED98B7553FF}" type="presOf" srcId="{EC2E0854-7EBE-4934-9B3E-3C81D888DD5E}" destId="{CDE2E2C6-9F4B-4FAC-83AA-E19F120B7763}" srcOrd="0" destOrd="0" presId="urn:microsoft.com/office/officeart/2005/8/layout/chevron2"/>
    <dgm:cxn modelId="{88034865-DC39-43F0-B87C-F3BCBA06C1A9}" srcId="{47A367C6-0AE4-475A-B453-CBFA27C8BF8F}" destId="{F9BF41A3-0C04-44FD-82F6-C9AC2A031849}" srcOrd="0" destOrd="0" parTransId="{F6C0AF34-5D81-4AF5-AD53-8E0C8E584DCC}" sibTransId="{558C15E7-A0A6-4168-8216-3FA6F6871783}"/>
    <dgm:cxn modelId="{60EE42EB-2496-4EB5-A1E0-A0926ADC2C99}" type="presParOf" srcId="{064071D6-9370-4CFF-987B-E17A1D437B7D}" destId="{8287B20C-6D25-45FF-B0A5-9C612B588861}" srcOrd="0" destOrd="0" presId="urn:microsoft.com/office/officeart/2005/8/layout/chevron2"/>
    <dgm:cxn modelId="{A341EB65-7838-484E-A3A6-8470C89D6389}" type="presParOf" srcId="{8287B20C-6D25-45FF-B0A5-9C612B588861}" destId="{F3B1CAD6-D35C-4813-869C-DFAD3481FE79}" srcOrd="0" destOrd="0" presId="urn:microsoft.com/office/officeart/2005/8/layout/chevron2"/>
    <dgm:cxn modelId="{FE7B1D65-4491-4821-9800-2E23F50A492B}" type="presParOf" srcId="{8287B20C-6D25-45FF-B0A5-9C612B588861}" destId="{29E9F0D6-A278-4B64-86A3-6076E62A464E}" srcOrd="1" destOrd="0" presId="urn:microsoft.com/office/officeart/2005/8/layout/chevron2"/>
    <dgm:cxn modelId="{E0AF83B8-253D-45EE-B7F8-EBB2FB12E766}" type="presParOf" srcId="{064071D6-9370-4CFF-987B-E17A1D437B7D}" destId="{EEA31003-1AA3-42E0-8812-3DC17E3F6FA4}" srcOrd="1" destOrd="0" presId="urn:microsoft.com/office/officeart/2005/8/layout/chevron2"/>
    <dgm:cxn modelId="{D1B27873-9D66-48D2-B045-430A38028574}" type="presParOf" srcId="{064071D6-9370-4CFF-987B-E17A1D437B7D}" destId="{A96072BA-365E-445B-8380-0C354E85EC39}" srcOrd="2" destOrd="0" presId="urn:microsoft.com/office/officeart/2005/8/layout/chevron2"/>
    <dgm:cxn modelId="{F4F04264-4718-471F-AA45-262FD64CFD36}" type="presParOf" srcId="{A96072BA-365E-445B-8380-0C354E85EC39}" destId="{0626AE27-EF3E-4433-B899-84BD3BCDD929}" srcOrd="0" destOrd="0" presId="urn:microsoft.com/office/officeart/2005/8/layout/chevron2"/>
    <dgm:cxn modelId="{E77A85BB-5DD3-4E33-AF5D-A7E55FAB8E92}" type="presParOf" srcId="{A96072BA-365E-445B-8380-0C354E85EC39}" destId="{354767D9-5949-4360-9F91-E57244927A95}" srcOrd="1" destOrd="0" presId="urn:microsoft.com/office/officeart/2005/8/layout/chevron2"/>
    <dgm:cxn modelId="{18FB3A77-FCDF-45E6-B08D-1D8439768BB7}" type="presParOf" srcId="{064071D6-9370-4CFF-987B-E17A1D437B7D}" destId="{6CC777F3-03E0-497C-B27A-AD002590FC61}" srcOrd="3" destOrd="0" presId="urn:microsoft.com/office/officeart/2005/8/layout/chevron2"/>
    <dgm:cxn modelId="{0701D385-642F-4183-A1DC-30F6A652BFA5}" type="presParOf" srcId="{064071D6-9370-4CFF-987B-E17A1D437B7D}" destId="{40A61E13-25FD-4F79-8D52-C6E931391E63}" srcOrd="4" destOrd="0" presId="urn:microsoft.com/office/officeart/2005/8/layout/chevron2"/>
    <dgm:cxn modelId="{944E3801-AFED-4981-9001-5CF07634130F}" type="presParOf" srcId="{40A61E13-25FD-4F79-8D52-C6E931391E63}" destId="{CDE2E2C6-9F4B-4FAC-83AA-E19F120B7763}" srcOrd="0" destOrd="0" presId="urn:microsoft.com/office/officeart/2005/8/layout/chevron2"/>
    <dgm:cxn modelId="{F60EA8FB-D126-427B-86CC-4C5D4F4E9376}" type="presParOf" srcId="{40A61E13-25FD-4F79-8D52-C6E931391E63}" destId="{F90C2FEE-F9CF-4FF1-AE85-8BC186EBD0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1CAD6-D35C-4813-869C-DFAD3481FE79}">
      <dsp:nvSpPr>
        <dsp:cNvPr id="0" name=""/>
        <dsp:cNvSpPr/>
      </dsp:nvSpPr>
      <dsp:spPr>
        <a:xfrm rot="5400000">
          <a:off x="-237892" y="270889"/>
          <a:ext cx="1585949" cy="11101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de-DE" sz="3100" kern="1200" dirty="0"/>
        </a:p>
      </dsp:txBody>
      <dsp:txXfrm rot="-5400000">
        <a:off x="1" y="588078"/>
        <a:ext cx="1110164" cy="475785"/>
      </dsp:txXfrm>
    </dsp:sp>
    <dsp:sp modelId="{29E9F0D6-A278-4B64-86A3-6076E62A464E}">
      <dsp:nvSpPr>
        <dsp:cNvPr id="0" name=""/>
        <dsp:cNvSpPr/>
      </dsp:nvSpPr>
      <dsp:spPr>
        <a:xfrm rot="5400000">
          <a:off x="3717667" y="-2563283"/>
          <a:ext cx="1030867" cy="62234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latin typeface="Arial" panose="020B0604020202020204" pitchFamily="34" charset="0"/>
              <a:cs typeface="Arial" panose="020B0604020202020204" pitchFamily="34" charset="0"/>
              <a:hlinkClick xmlns:r="http://schemas.openxmlformats.org/officeDocument/2006/relationships" r:id="rId1" action="ppaction://hlinkfile"/>
            </a:rPr>
            <a:t>Bildungsplan 2016 Technik</a:t>
          </a:r>
          <a:endParaRPr lang="de-DE"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de-DE" sz="2400" kern="1200" dirty="0">
              <a:latin typeface="Arial" panose="020B0604020202020204" pitchFamily="34" charset="0"/>
              <a:cs typeface="Arial" panose="020B0604020202020204" pitchFamily="34" charset="0"/>
              <a:hlinkClick xmlns:r="http://schemas.openxmlformats.org/officeDocument/2006/relationships" r:id="rId2" action="ppaction://hlinkfile"/>
            </a:rPr>
            <a:t>Beispielcurriculum</a:t>
          </a:r>
          <a:endParaRPr lang="de-DE" sz="2400" kern="1200" dirty="0">
            <a:latin typeface="Arial" panose="020B0604020202020204" pitchFamily="34" charset="0"/>
            <a:cs typeface="Arial" panose="020B0604020202020204" pitchFamily="34" charset="0"/>
          </a:endParaRPr>
        </a:p>
      </dsp:txBody>
      <dsp:txXfrm rot="-5400000">
        <a:off x="1121387" y="83320"/>
        <a:ext cx="6173105" cy="930221"/>
      </dsp:txXfrm>
    </dsp:sp>
    <dsp:sp modelId="{0626AE27-EF3E-4433-B899-84BD3BCDD929}">
      <dsp:nvSpPr>
        <dsp:cNvPr id="0" name=""/>
        <dsp:cNvSpPr/>
      </dsp:nvSpPr>
      <dsp:spPr>
        <a:xfrm rot="5400000">
          <a:off x="-371239" y="1659712"/>
          <a:ext cx="1852643" cy="11101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de-DE" sz="4700" kern="1200" dirty="0"/>
        </a:p>
      </dsp:txBody>
      <dsp:txXfrm rot="-5400000">
        <a:off x="1" y="1843554"/>
        <a:ext cx="1110164" cy="742479"/>
      </dsp:txXfrm>
    </dsp:sp>
    <dsp:sp modelId="{354767D9-5949-4360-9F91-E57244927A95}">
      <dsp:nvSpPr>
        <dsp:cNvPr id="0" name=""/>
        <dsp:cNvSpPr/>
      </dsp:nvSpPr>
      <dsp:spPr>
        <a:xfrm rot="5400000">
          <a:off x="3532809" y="-1160820"/>
          <a:ext cx="1389361" cy="62346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latin typeface="Arial" panose="020B0604020202020204" pitchFamily="34" charset="0"/>
              <a:cs typeface="Arial" panose="020B0604020202020204" pitchFamily="34" charset="0"/>
            </a:rPr>
            <a:t>Schulcurriculum</a:t>
          </a:r>
        </a:p>
        <a:p>
          <a:pPr marL="228600" lvl="1" indent="-228600" algn="l" defTabSz="1066800">
            <a:lnSpc>
              <a:spcPct val="90000"/>
            </a:lnSpc>
            <a:spcBef>
              <a:spcPct val="0"/>
            </a:spcBef>
            <a:spcAft>
              <a:spcPct val="15000"/>
            </a:spcAft>
            <a:buChar char="••"/>
          </a:pPr>
          <a:r>
            <a:rPr lang="de-DE" sz="2400" kern="1200" dirty="0">
              <a:latin typeface="Arial" panose="020B0604020202020204" pitchFamily="34" charset="0"/>
              <a:cs typeface="Arial" panose="020B0604020202020204" pitchFamily="34" charset="0"/>
            </a:rPr>
            <a:t>Fachcurriculum</a:t>
          </a:r>
        </a:p>
        <a:p>
          <a:pPr marL="228600" lvl="1" indent="-228600" algn="l" defTabSz="1066800">
            <a:lnSpc>
              <a:spcPct val="90000"/>
            </a:lnSpc>
            <a:spcBef>
              <a:spcPct val="0"/>
            </a:spcBef>
            <a:spcAft>
              <a:spcPct val="15000"/>
            </a:spcAft>
            <a:buChar char="••"/>
          </a:pPr>
          <a:r>
            <a:rPr lang="de-DE" sz="2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Stoffverteilungspläne 7-10</a:t>
          </a:r>
          <a:endParaRPr lang="de-DE" sz="2400" kern="1200" dirty="0">
            <a:latin typeface="Arial" panose="020B0604020202020204" pitchFamily="34" charset="0"/>
            <a:cs typeface="Arial" panose="020B0604020202020204" pitchFamily="34" charset="0"/>
          </a:endParaRPr>
        </a:p>
      </dsp:txBody>
      <dsp:txXfrm rot="-5400000">
        <a:off x="1110165" y="1329647"/>
        <a:ext cx="6166828" cy="1253715"/>
      </dsp:txXfrm>
    </dsp:sp>
    <dsp:sp modelId="{CDE2E2C6-9F4B-4FAC-83AA-E19F120B7763}">
      <dsp:nvSpPr>
        <dsp:cNvPr id="0" name=""/>
        <dsp:cNvSpPr/>
      </dsp:nvSpPr>
      <dsp:spPr>
        <a:xfrm rot="5400000">
          <a:off x="-521373" y="3437766"/>
          <a:ext cx="2152911" cy="11101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endParaRPr lang="de-DE" sz="6300" kern="1200" dirty="0"/>
        </a:p>
      </dsp:txBody>
      <dsp:txXfrm rot="-5400000">
        <a:off x="1" y="3471474"/>
        <a:ext cx="1110164" cy="1042747"/>
      </dsp:txXfrm>
    </dsp:sp>
    <dsp:sp modelId="{F90C2FEE-F9CF-4FF1-AE85-8BC186EBD044}">
      <dsp:nvSpPr>
        <dsp:cNvPr id="0" name=""/>
        <dsp:cNvSpPr/>
      </dsp:nvSpPr>
      <dsp:spPr>
        <a:xfrm rot="5400000">
          <a:off x="3399740" y="615065"/>
          <a:ext cx="1655500" cy="62346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Strukturierte Schülerunterlagen</a:t>
          </a:r>
        </a:p>
        <a:p>
          <a:pPr marL="228600" lvl="1" indent="-228600" algn="l" defTabSz="1066800">
            <a:lnSpc>
              <a:spcPct val="90000"/>
            </a:lnSpc>
            <a:spcBef>
              <a:spcPct val="0"/>
            </a:spcBef>
            <a:spcAft>
              <a:spcPct val="15000"/>
            </a:spcAft>
            <a:buChar char="••"/>
          </a:pPr>
          <a:r>
            <a:rPr lang="de-DE" sz="2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Anbahnende Leistungsnachweise 7-10</a:t>
          </a:r>
        </a:p>
        <a:p>
          <a:pPr marL="228600" lvl="1" indent="-228600" algn="l" defTabSz="1066800">
            <a:lnSpc>
              <a:spcPct val="90000"/>
            </a:lnSpc>
            <a:spcBef>
              <a:spcPct val="0"/>
            </a:spcBef>
            <a:spcAft>
              <a:spcPct val="15000"/>
            </a:spcAft>
            <a:buChar char="••"/>
          </a:pPr>
          <a:r>
            <a:rPr lang="de-DE" sz="24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Vorbereitende projektorientierte Abschlussarbeit</a:t>
          </a:r>
        </a:p>
      </dsp:txBody>
      <dsp:txXfrm rot="-5400000">
        <a:off x="1110165" y="2985456"/>
        <a:ext cx="6153836" cy="14938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D1DC0-B6FB-4DD1-BDDC-93ABE5E54518}" type="datetimeFigureOut">
              <a:rPr lang="de-DE" smtClean="0"/>
              <a:pPr/>
              <a:t>18.02.2020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25B7C-51A7-4210-88C3-CC430F6C50DE}" type="slidenum">
              <a:rPr lang="de-DE" smtClean="0"/>
              <a:pPr/>
              <a:t>‹Nr.›</a:t>
            </a:fld>
            <a:endParaRPr lang="de-DE"/>
          </a:p>
        </p:txBody>
      </p:sp>
    </p:spTree>
    <p:extLst>
      <p:ext uri="{BB962C8B-B14F-4D97-AF65-F5344CB8AC3E}">
        <p14:creationId xmlns:p14="http://schemas.microsoft.com/office/powerpoint/2010/main" val="295475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625B7C-51A7-4210-88C3-CC430F6C50DE}" type="slidenum">
              <a:rPr lang="de-DE" smtClean="0"/>
              <a:pPr/>
              <a:t>7</a:t>
            </a:fld>
            <a:endParaRPr lang="de-DE"/>
          </a:p>
        </p:txBody>
      </p:sp>
    </p:spTree>
    <p:extLst>
      <p:ext uri="{BB962C8B-B14F-4D97-AF65-F5344CB8AC3E}">
        <p14:creationId xmlns:p14="http://schemas.microsoft.com/office/powerpoint/2010/main" val="362956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625B7C-51A7-4210-88C3-CC430F6C50DE}" type="slidenum">
              <a:rPr lang="de-DE" smtClean="0"/>
              <a:pPr/>
              <a:t>46</a:t>
            </a:fld>
            <a:endParaRPr lang="de-DE"/>
          </a:p>
        </p:txBody>
      </p:sp>
    </p:spTree>
    <p:extLst>
      <p:ext uri="{BB962C8B-B14F-4D97-AF65-F5344CB8AC3E}">
        <p14:creationId xmlns:p14="http://schemas.microsoft.com/office/powerpoint/2010/main" val="360090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52</a:t>
            </a:fld>
            <a:endParaRPr lang="de-DE"/>
          </a:p>
        </p:txBody>
      </p:sp>
    </p:spTree>
    <p:extLst>
      <p:ext uri="{BB962C8B-B14F-4D97-AF65-F5344CB8AC3E}">
        <p14:creationId xmlns:p14="http://schemas.microsoft.com/office/powerpoint/2010/main" val="62886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53</a:t>
            </a:fld>
            <a:endParaRPr lang="de-DE"/>
          </a:p>
        </p:txBody>
      </p:sp>
    </p:spTree>
    <p:extLst>
      <p:ext uri="{BB962C8B-B14F-4D97-AF65-F5344CB8AC3E}">
        <p14:creationId xmlns:p14="http://schemas.microsoft.com/office/powerpoint/2010/main" val="239521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54</a:t>
            </a:fld>
            <a:endParaRPr lang="de-DE"/>
          </a:p>
        </p:txBody>
      </p:sp>
    </p:spTree>
    <p:extLst>
      <p:ext uri="{BB962C8B-B14F-4D97-AF65-F5344CB8AC3E}">
        <p14:creationId xmlns:p14="http://schemas.microsoft.com/office/powerpoint/2010/main" val="234357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55</a:t>
            </a:fld>
            <a:endParaRPr lang="de-DE"/>
          </a:p>
        </p:txBody>
      </p:sp>
    </p:spTree>
    <p:extLst>
      <p:ext uri="{BB962C8B-B14F-4D97-AF65-F5344CB8AC3E}">
        <p14:creationId xmlns:p14="http://schemas.microsoft.com/office/powerpoint/2010/main" val="152888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56</a:t>
            </a:fld>
            <a:endParaRPr lang="de-DE"/>
          </a:p>
        </p:txBody>
      </p:sp>
    </p:spTree>
    <p:extLst>
      <p:ext uri="{BB962C8B-B14F-4D97-AF65-F5344CB8AC3E}">
        <p14:creationId xmlns:p14="http://schemas.microsoft.com/office/powerpoint/2010/main" val="4149411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57</a:t>
            </a:fld>
            <a:endParaRPr lang="de-DE"/>
          </a:p>
        </p:txBody>
      </p:sp>
    </p:spTree>
    <p:extLst>
      <p:ext uri="{BB962C8B-B14F-4D97-AF65-F5344CB8AC3E}">
        <p14:creationId xmlns:p14="http://schemas.microsoft.com/office/powerpoint/2010/main" val="387767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58</a:t>
            </a:fld>
            <a:endParaRPr lang="de-DE"/>
          </a:p>
        </p:txBody>
      </p:sp>
    </p:spTree>
    <p:extLst>
      <p:ext uri="{BB962C8B-B14F-4D97-AF65-F5344CB8AC3E}">
        <p14:creationId xmlns:p14="http://schemas.microsoft.com/office/powerpoint/2010/main" val="421813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59</a:t>
            </a:fld>
            <a:endParaRPr lang="de-DE"/>
          </a:p>
        </p:txBody>
      </p:sp>
    </p:spTree>
    <p:extLst>
      <p:ext uri="{BB962C8B-B14F-4D97-AF65-F5344CB8AC3E}">
        <p14:creationId xmlns:p14="http://schemas.microsoft.com/office/powerpoint/2010/main" val="189698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60</a:t>
            </a:fld>
            <a:endParaRPr lang="de-DE"/>
          </a:p>
        </p:txBody>
      </p:sp>
    </p:spTree>
    <p:extLst>
      <p:ext uri="{BB962C8B-B14F-4D97-AF65-F5344CB8AC3E}">
        <p14:creationId xmlns:p14="http://schemas.microsoft.com/office/powerpoint/2010/main" val="279431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8</a:t>
            </a:fld>
            <a:endParaRPr lang="de-DE"/>
          </a:p>
        </p:txBody>
      </p:sp>
    </p:spTree>
    <p:extLst>
      <p:ext uri="{BB962C8B-B14F-4D97-AF65-F5344CB8AC3E}">
        <p14:creationId xmlns:p14="http://schemas.microsoft.com/office/powerpoint/2010/main" val="3961896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61</a:t>
            </a:fld>
            <a:endParaRPr lang="de-DE"/>
          </a:p>
        </p:txBody>
      </p:sp>
    </p:spTree>
    <p:extLst>
      <p:ext uri="{BB962C8B-B14F-4D97-AF65-F5344CB8AC3E}">
        <p14:creationId xmlns:p14="http://schemas.microsoft.com/office/powerpoint/2010/main" val="3540107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62</a:t>
            </a:fld>
            <a:endParaRPr lang="de-DE"/>
          </a:p>
        </p:txBody>
      </p:sp>
    </p:spTree>
    <p:extLst>
      <p:ext uri="{BB962C8B-B14F-4D97-AF65-F5344CB8AC3E}">
        <p14:creationId xmlns:p14="http://schemas.microsoft.com/office/powerpoint/2010/main" val="2723242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63</a:t>
            </a:fld>
            <a:endParaRPr lang="de-DE"/>
          </a:p>
        </p:txBody>
      </p:sp>
    </p:spTree>
    <p:extLst>
      <p:ext uri="{BB962C8B-B14F-4D97-AF65-F5344CB8AC3E}">
        <p14:creationId xmlns:p14="http://schemas.microsoft.com/office/powerpoint/2010/main" val="399990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25</a:t>
            </a:fld>
            <a:endParaRPr lang="de-DE"/>
          </a:p>
        </p:txBody>
      </p:sp>
    </p:spTree>
    <p:extLst>
      <p:ext uri="{BB962C8B-B14F-4D97-AF65-F5344CB8AC3E}">
        <p14:creationId xmlns:p14="http://schemas.microsoft.com/office/powerpoint/2010/main" val="1887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26</a:t>
            </a:fld>
            <a:endParaRPr lang="de-DE"/>
          </a:p>
        </p:txBody>
      </p:sp>
    </p:spTree>
    <p:extLst>
      <p:ext uri="{BB962C8B-B14F-4D97-AF65-F5344CB8AC3E}">
        <p14:creationId xmlns:p14="http://schemas.microsoft.com/office/powerpoint/2010/main" val="69353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27</a:t>
            </a:fld>
            <a:endParaRPr lang="de-DE"/>
          </a:p>
        </p:txBody>
      </p:sp>
    </p:spTree>
    <p:extLst>
      <p:ext uri="{BB962C8B-B14F-4D97-AF65-F5344CB8AC3E}">
        <p14:creationId xmlns:p14="http://schemas.microsoft.com/office/powerpoint/2010/main" val="488656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28</a:t>
            </a:fld>
            <a:endParaRPr lang="de-DE"/>
          </a:p>
        </p:txBody>
      </p:sp>
    </p:spTree>
    <p:extLst>
      <p:ext uri="{BB962C8B-B14F-4D97-AF65-F5344CB8AC3E}">
        <p14:creationId xmlns:p14="http://schemas.microsoft.com/office/powerpoint/2010/main" val="14587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35</a:t>
            </a:fld>
            <a:endParaRPr lang="de-DE"/>
          </a:p>
        </p:txBody>
      </p:sp>
    </p:spTree>
    <p:extLst>
      <p:ext uri="{BB962C8B-B14F-4D97-AF65-F5344CB8AC3E}">
        <p14:creationId xmlns:p14="http://schemas.microsoft.com/office/powerpoint/2010/main" val="418154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36</a:t>
            </a:fld>
            <a:endParaRPr lang="de-DE"/>
          </a:p>
        </p:txBody>
      </p:sp>
    </p:spTree>
    <p:extLst>
      <p:ext uri="{BB962C8B-B14F-4D97-AF65-F5344CB8AC3E}">
        <p14:creationId xmlns:p14="http://schemas.microsoft.com/office/powerpoint/2010/main" val="293079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625B7C-51A7-4210-88C3-CC430F6C50DE}" type="slidenum">
              <a:rPr lang="de-DE" smtClean="0"/>
              <a:pPr/>
              <a:t>37</a:t>
            </a:fld>
            <a:endParaRPr lang="de-DE"/>
          </a:p>
        </p:txBody>
      </p:sp>
    </p:spTree>
    <p:extLst>
      <p:ext uri="{BB962C8B-B14F-4D97-AF65-F5344CB8AC3E}">
        <p14:creationId xmlns:p14="http://schemas.microsoft.com/office/powerpoint/2010/main" val="283699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24348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27494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67565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55005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259544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119145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30337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232356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1477553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3866061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6E17106-D032-4AD1-BF3C-AC1AA5DB84E0}" type="datetimeFigureOut">
              <a:rPr lang="de-DE" smtClean="0"/>
              <a:pPr/>
              <a:t>18.02.2020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4568F30-188C-452A-A361-E12E2DC64D10}" type="slidenum">
              <a:rPr lang="de-DE" smtClean="0"/>
              <a:pPr/>
              <a:t>‹Nr.›</a:t>
            </a:fld>
            <a:endParaRPr lang="de-DE"/>
          </a:p>
        </p:txBody>
      </p:sp>
    </p:spTree>
    <p:extLst>
      <p:ext uri="{BB962C8B-B14F-4D97-AF65-F5344CB8AC3E}">
        <p14:creationId xmlns:p14="http://schemas.microsoft.com/office/powerpoint/2010/main" val="326122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17106-D032-4AD1-BF3C-AC1AA5DB84E0}" type="datetimeFigureOut">
              <a:rPr lang="de-DE" smtClean="0"/>
              <a:pPr/>
              <a:t>18.02.2020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68F30-188C-452A-A361-E12E2DC64D10}" type="slidenum">
              <a:rPr lang="de-DE" smtClean="0"/>
              <a:pPr/>
              <a:t>‹Nr.›</a:t>
            </a:fld>
            <a:endParaRPr lang="de-DE"/>
          </a:p>
        </p:txBody>
      </p:sp>
    </p:spTree>
    <p:extLst>
      <p:ext uri="{BB962C8B-B14F-4D97-AF65-F5344CB8AC3E}">
        <p14:creationId xmlns:p14="http://schemas.microsoft.com/office/powerpoint/2010/main" val="1463296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hyperlink" Target="Vorgaben%20und%20Organisation/Strukturierungsvorschlag_7-10.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Vorgaben%20und%20Organisation/Jahresplan_Klasse%2010_20_21.xls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Praktische%20Pr&#252;fung/W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Praktische%20Pr&#252;fung/Beispielaufgaben%20FBU/Siemens%20Logo%20Autoinnenbeleuchtung" TargetMode="External"/><Relationship Id="rId5" Type="http://schemas.openxmlformats.org/officeDocument/2006/relationships/hyperlink" Target="Praktische%20Pr&#252;fung/Beispielaufgaben%20FBU/Arduino_Ampelsteuerung" TargetMode="External"/><Relationship Id="rId4" Type="http://schemas.openxmlformats.org/officeDocument/2006/relationships/hyperlink" Target="Praktische%20Pr&#252;fung/Beispielaufgaben%20FBU/Klingel%20mit%20Sensortasten_elektr.%20Schaltung_WR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Praktische%20Pr&#252;fung/Beispielaufgaben%20FBU/Microbit_Tragbarer%20Thermomete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Praktische%20Pr&#252;fung/Formular_Aufgabenerstellung.docx" TargetMode="External"/><Relationship Id="rId3" Type="http://schemas.openxmlformats.org/officeDocument/2006/relationships/hyperlink" Target="Praktische%20Pr&#252;fung/Beispielaufgaben%20FBU/Arduino_Ampelsteuerung" TargetMode="External"/><Relationship Id="rId7" Type="http://schemas.openxmlformats.org/officeDocument/2006/relationships/hyperlink" Target="Praktische%20Pr&#252;fung/Beispielaufgaben%20FBU/Calliope_Bohrmaschin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Praktische%20Pr&#252;fung/Beispielaufgaben%20FBU/Automatisches%20Fahrradlicht" TargetMode="External"/><Relationship Id="rId5" Type="http://schemas.openxmlformats.org/officeDocument/2006/relationships/hyperlink" Target="Praktische%20Pr&#252;fung/Schranke" TargetMode="External"/><Relationship Id="rId4" Type="http://schemas.openxmlformats.org/officeDocument/2006/relationships/hyperlink" Target="Praktische%20Pr&#252;fung/Beispielaufgaben%20FBU/Siemens%20Logo%20Autoinnenbeleuchtu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Vorgaben%20und%20Organisation/20191105_Handreichung_Abschlusspruefungen.pdf" TargetMode="External"/><Relationship Id="rId2" Type="http://schemas.openxmlformats.org/officeDocument/2006/relationships/hyperlink" Target="Vorgaben%20und%20Organisation/VO%20Neufassung%20Pr&#252;fungsordnungen%20f&#252;r%20die%20Sekundarstufe%20I%20sowie%20&#196;nderung%20w....pdf" TargetMode="External"/><Relationship Id="rId1" Type="http://schemas.openxmlformats.org/officeDocument/2006/relationships/slideLayout" Target="../slideLayouts/slideLayout7.xml"/><Relationship Id="rId4" Type="http://schemas.openxmlformats.org/officeDocument/2006/relationships/hyperlink" Target="Vorgaben%20und%20Organisation/200115_Foliens&#228;tze%20Novellierung%20Abschlusspr&#252;fungen.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Vorgaben%20und%20Organisation/Organisationsmodelle.pdf"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Praktische%20Pr&#252;fung/Empfehlungen%20zur%20Durchf&#252;hrung%20des%20Pr&#252;fungsgespr&#228;chs.pdf"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Praktische%20Pr&#252;fung/Niederschrift%20&#252;ber%20die%20praktische%20Pr&#252;fung.pdf" TargetMode="External"/><Relationship Id="rId1" Type="http://schemas.openxmlformats.org/officeDocument/2006/relationships/slideLayout" Target="../slideLayouts/slideLayout7.xml"/><Relationship Id="rId4" Type="http://schemas.openxmlformats.org/officeDocument/2006/relationships/hyperlink" Target="Praktische%20Pr&#252;fung/Konkretisierung_Bewertungskriterien.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Praktische%20Pr&#252;fung/Konkretisierung_Bewertungskriterien.pdf" TargetMode="External"/><Relationship Id="rId2" Type="http://schemas.openxmlformats.org/officeDocument/2006/relationships/hyperlink" Target="Praktische%20Pr&#252;fung/Niederschrift%20&#252;ber%20die%20praktische%20Pr&#252;fung.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Schriftliche%20Pr&#252;fung/Technik_RS_Musteraufgaben.pdf" TargetMode="External"/><Relationship Id="rId2" Type="http://schemas.openxmlformats.org/officeDocument/2006/relationships/hyperlink" Target="Schriftliche%20Pr&#252;fung/Technik_WRS_%20Musteraufgaben.pdf"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Schriftliche%20Pr&#252;fung/Technik_RS_Lehrerhinweise.pdf" TargetMode="External"/><Relationship Id="rId4" Type="http://schemas.openxmlformats.org/officeDocument/2006/relationships/hyperlink" Target="Schriftliche%20Pr&#252;fung/Technik_WRS_Lehrerhinweise.pdf"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letsgoing.org/" TargetMode="External"/><Relationship Id="rId3" Type="http://schemas.openxmlformats.org/officeDocument/2006/relationships/hyperlink" Target="https://open.sap.com/courses/calli2" TargetMode="External"/><Relationship Id="rId7" Type="http://schemas.openxmlformats.org/officeDocument/2006/relationships/hyperlink" Target="https://microbit.eeducation.at/wiki/Hauptseit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r2.computerbild.de/exec/r2r.pl?m=w-cobi;u=https%3A%2F%2Fd.computerbild.de%2Fdownloads%2F4694017%2Ffritzing.0.9.4.64.pc_and_dll.zip%3F__cbodl__%3D1582040162_29b53d31aec96563acee7f7f15daa9ea%26_chksum_%3Dce8d8809d76aaee8617d317a6561f1a3;ct=1;thc=1;b=4694017;c=8032031;tit=Fritzing+0.9.4+%28Beta%29;url=https%3A%2F%2Fwww.computerbild.de%2Fdownload%2FFritzing-8032031.html;sep=%7C;tce=%7C;tid=36931;tn=CAD-Programme;tp=95%7C361;tc=95%7C361%7C36931;tpn=Software+Kategorie%7CGrafik+%26+Foto;cs=1;chk=1d831b791c6c4010" TargetMode="External"/><Relationship Id="rId5" Type="http://schemas.openxmlformats.org/officeDocument/2006/relationships/hyperlink" Target="https://github.com/mpue/blackboard" TargetMode="External"/><Relationship Id="rId4" Type="http://schemas.openxmlformats.org/officeDocument/2006/relationships/hyperlink" Target="https://makecode.microbit.org/offline-app" TargetMode="External"/><Relationship Id="rId9" Type="http://schemas.openxmlformats.org/officeDocument/2006/relationships/hyperlink" Target="https://www.dieelektronikerseite.d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2" name="Gruppieren 11"/>
          <p:cNvGrpSpPr>
            <a:grpSpLocks/>
          </p:cNvGrpSpPr>
          <p:nvPr/>
        </p:nvGrpSpPr>
        <p:grpSpPr>
          <a:xfrm>
            <a:off x="5967814" y="-114632"/>
            <a:ext cx="134343" cy="6930937"/>
            <a:chOff x="0" y="0"/>
            <a:chExt cx="134343" cy="10695446"/>
          </a:xfrm>
        </p:grpSpPr>
        <p:cxnSp>
          <p:nvCxnSpPr>
            <p:cNvPr id="13" name="Gerade Verbindung 12"/>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65"/>
          <p:cNvSpPr>
            <a:spLocks noChangeArrowheads="1"/>
          </p:cNvSpPr>
          <p:nvPr/>
        </p:nvSpPr>
        <p:spPr bwMode="auto">
          <a:xfrm>
            <a:off x="6183079" y="-99391"/>
            <a:ext cx="2970530"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6" name="Text Box 10"/>
          <p:cNvSpPr txBox="1">
            <a:spLocks noChangeArrowheads="1"/>
          </p:cNvSpPr>
          <p:nvPr/>
        </p:nvSpPr>
        <p:spPr bwMode="auto">
          <a:xfrm>
            <a:off x="544593" y="3140968"/>
            <a:ext cx="5315589"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4000" b="1" dirty="0" smtClean="0">
                <a:solidFill>
                  <a:srgbClr val="002060"/>
                </a:solidFill>
              </a:rPr>
              <a:t>Abschlussprüfung im Fach</a:t>
            </a:r>
          </a:p>
          <a:p>
            <a:pPr algn="ctr" eaLnBrk="1" hangingPunct="1">
              <a:spcBef>
                <a:spcPct val="50000"/>
              </a:spcBef>
            </a:pPr>
            <a:r>
              <a:rPr lang="de-DE" altLang="de-DE" sz="4000" b="1" dirty="0" smtClean="0">
                <a:solidFill>
                  <a:srgbClr val="002060"/>
                </a:solidFill>
              </a:rPr>
              <a:t>Technik</a:t>
            </a:r>
            <a:endParaRPr lang="de-DE" altLang="de-DE" sz="4000" b="1" dirty="0">
              <a:solidFill>
                <a:srgbClr val="002060"/>
              </a:solidFill>
            </a:endParaRPr>
          </a:p>
          <a:p>
            <a:pPr algn="ctr" eaLnBrk="1" hangingPunct="1">
              <a:spcBef>
                <a:spcPct val="50000"/>
              </a:spcBef>
            </a:pPr>
            <a:endParaRPr lang="de-DE" altLang="de-DE" sz="1800" b="1" dirty="0">
              <a:solidFill>
                <a:srgbClr val="002060"/>
              </a:solidFill>
            </a:endParaRPr>
          </a:p>
          <a:p>
            <a:pPr eaLnBrk="1" hangingPunct="1">
              <a:spcBef>
                <a:spcPct val="50000"/>
              </a:spcBef>
            </a:pPr>
            <a:endParaRPr lang="de-DE" altLang="de-DE" sz="1800" dirty="0">
              <a:solidFill>
                <a:srgbClr val="0070C0"/>
              </a:solidFill>
            </a:endParaRPr>
          </a:p>
        </p:txBody>
      </p:sp>
      <p:pic>
        <p:nvPicPr>
          <p:cNvPr id="3" name="Grafik 2"/>
          <p:cNvPicPr>
            <a:picLocks noChangeAspect="1"/>
          </p:cNvPicPr>
          <p:nvPr/>
        </p:nvPicPr>
        <p:blipFill>
          <a:blip r:embed="rId2" cstate="print">
            <a:clrChange>
              <a:clrFrom>
                <a:srgbClr val="FFFFFF"/>
              </a:clrFrom>
              <a:clrTo>
                <a:srgbClr val="FFFFFF">
                  <a:alpha val="0"/>
                </a:srgbClr>
              </a:clrTo>
            </a:clrChange>
          </a:blip>
          <a:stretch>
            <a:fillRect/>
          </a:stretch>
        </p:blipFill>
        <p:spPr>
          <a:xfrm>
            <a:off x="1115615" y="476672"/>
            <a:ext cx="4695279" cy="2088232"/>
          </a:xfrm>
          <a:prstGeom prst="rect">
            <a:avLst/>
          </a:prstGeom>
        </p:spPr>
      </p:pic>
      <p:sp>
        <p:nvSpPr>
          <p:cNvPr id="18" name="Text Box 10"/>
          <p:cNvSpPr txBox="1">
            <a:spLocks noChangeArrowheads="1"/>
          </p:cNvSpPr>
          <p:nvPr/>
        </p:nvSpPr>
        <p:spPr bwMode="auto">
          <a:xfrm>
            <a:off x="6484167" y="272524"/>
            <a:ext cx="2368353" cy="398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1100" b="1" dirty="0">
              <a:solidFill>
                <a:schemeClr val="accent1">
                  <a:lumMod val="20000"/>
                  <a:lumOff val="80000"/>
                </a:schemeClr>
              </a:solidFill>
            </a:endParaRPr>
          </a:p>
          <a:p>
            <a:pPr algn="ctr" eaLnBrk="1" hangingPunct="1">
              <a:spcBef>
                <a:spcPct val="50000"/>
              </a:spcBef>
            </a:pPr>
            <a:endParaRPr lang="de-DE" altLang="de-DE" sz="1050" b="1" dirty="0">
              <a:solidFill>
                <a:schemeClr val="accent1">
                  <a:lumMod val="20000"/>
                  <a:lumOff val="80000"/>
                </a:schemeClr>
              </a:solidFill>
            </a:endParaRPr>
          </a:p>
          <a:p>
            <a:pPr eaLnBrk="1" hangingPunct="1">
              <a:spcBef>
                <a:spcPct val="50000"/>
              </a:spcBef>
            </a:pPr>
            <a:endParaRPr lang="de-DE" altLang="de-DE" sz="1400" dirty="0">
              <a:solidFill>
                <a:srgbClr val="0070C0"/>
              </a:solidFill>
            </a:endParaRP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57" t="6827" r="24692" b="3970"/>
          <a:stretch/>
        </p:blipFill>
        <p:spPr bwMode="auto">
          <a:xfrm>
            <a:off x="6633145" y="1672078"/>
            <a:ext cx="2070395" cy="29377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feld 1"/>
          <p:cNvSpPr txBox="1"/>
          <p:nvPr/>
        </p:nvSpPr>
        <p:spPr>
          <a:xfrm rot="18794582">
            <a:off x="6326907" y="2587667"/>
            <a:ext cx="3672408" cy="276999"/>
          </a:xfrm>
          <a:prstGeom prst="rect">
            <a:avLst/>
          </a:prstGeom>
          <a:noFill/>
        </p:spPr>
        <p:txBody>
          <a:bodyPr wrap="square" rtlCol="0">
            <a:spAutoFit/>
          </a:bodyPr>
          <a:lstStyle/>
          <a:p>
            <a:r>
              <a:rPr lang="de-DE" sz="1200" b="1" dirty="0">
                <a:solidFill>
                  <a:srgbClr val="FFFF00"/>
                </a:solidFill>
              </a:rPr>
              <a:t>Abschlussprüfung WRS/RS 2021</a:t>
            </a:r>
          </a:p>
        </p:txBody>
      </p:sp>
    </p:spTree>
    <p:extLst>
      <p:ext uri="{BB962C8B-B14F-4D97-AF65-F5344CB8AC3E}">
        <p14:creationId xmlns:p14="http://schemas.microsoft.com/office/powerpoint/2010/main" val="3720228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rot="20138374">
            <a:off x="1249252" y="1876247"/>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
        <p:nvSpPr>
          <p:cNvPr id="2" name="Rechteck 1"/>
          <p:cNvSpPr/>
          <p:nvPr/>
        </p:nvSpPr>
        <p:spPr>
          <a:xfrm>
            <a:off x="6475592" y="115922"/>
            <a:ext cx="2346719" cy="830997"/>
          </a:xfrm>
          <a:prstGeom prst="rect">
            <a:avLst/>
          </a:prstGeom>
          <a:solidFill>
            <a:schemeClr val="accent5">
              <a:lumMod val="20000"/>
              <a:lumOff val="80000"/>
            </a:schemeClr>
          </a:solidFill>
        </p:spPr>
        <p:txBody>
          <a:bodyPr wrap="square">
            <a:spAutoFit/>
          </a:bodyPr>
          <a:lstStyle/>
          <a:p>
            <a:r>
              <a:rPr lang="de-DE" sz="1600" dirty="0"/>
              <a:t>I, II, III, IV stehen als Platzhalter für Schwerpunktthemen</a:t>
            </a:r>
          </a:p>
        </p:txBody>
      </p:sp>
      <p:sp>
        <p:nvSpPr>
          <p:cNvPr id="15" name="Rechteck 14"/>
          <p:cNvSpPr/>
          <p:nvPr/>
        </p:nvSpPr>
        <p:spPr>
          <a:xfrm>
            <a:off x="6475592" y="1613359"/>
            <a:ext cx="2458851" cy="1077218"/>
          </a:xfrm>
          <a:prstGeom prst="rect">
            <a:avLst/>
          </a:prstGeom>
          <a:solidFill>
            <a:schemeClr val="accent5">
              <a:lumMod val="20000"/>
              <a:lumOff val="80000"/>
            </a:schemeClr>
          </a:solidFill>
        </p:spPr>
        <p:txBody>
          <a:bodyPr wrap="square">
            <a:spAutoFit/>
          </a:bodyPr>
          <a:lstStyle/>
          <a:p>
            <a:r>
              <a:rPr lang="de-DE" sz="1600" dirty="0"/>
              <a:t>A2 beinhaltet keine Aufgaben zum Bereich computergestütztes Messen – Steuern - Regeln</a:t>
            </a:r>
          </a:p>
        </p:txBody>
      </p:sp>
      <p:sp>
        <p:nvSpPr>
          <p:cNvPr id="17" name="Rechteck 16"/>
          <p:cNvSpPr/>
          <p:nvPr/>
        </p:nvSpPr>
        <p:spPr>
          <a:xfrm rot="19877752">
            <a:off x="8114977" y="1190296"/>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18" name="Rechteck 17"/>
          <p:cNvSpPr/>
          <p:nvPr/>
        </p:nvSpPr>
        <p:spPr>
          <a:xfrm rot="19877752">
            <a:off x="5638875" y="264549"/>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20" name="Rechteck 19"/>
          <p:cNvSpPr/>
          <p:nvPr/>
        </p:nvSpPr>
        <p:spPr>
          <a:xfrm rot="19877752">
            <a:off x="1016643" y="5106359"/>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23" name="Rechteck 22"/>
          <p:cNvSpPr/>
          <p:nvPr/>
        </p:nvSpPr>
        <p:spPr>
          <a:xfrm rot="19877752">
            <a:off x="1561559" y="5934264"/>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24" name="Rechteck 23"/>
          <p:cNvSpPr/>
          <p:nvPr/>
        </p:nvSpPr>
        <p:spPr>
          <a:xfrm>
            <a:off x="6392607" y="3932086"/>
            <a:ext cx="2458851" cy="2308324"/>
          </a:xfrm>
          <a:prstGeom prst="rect">
            <a:avLst/>
          </a:prstGeom>
          <a:solidFill>
            <a:schemeClr val="accent5">
              <a:lumMod val="20000"/>
              <a:lumOff val="80000"/>
            </a:schemeClr>
          </a:solidFill>
        </p:spPr>
        <p:txBody>
          <a:bodyPr wrap="square">
            <a:spAutoFit/>
          </a:bodyPr>
          <a:lstStyle/>
          <a:p>
            <a:r>
              <a:rPr lang="de-DE" sz="1600" dirty="0"/>
              <a:t>Im Hinblick auf die Aufgabentypen behält die Musterprüfung ihre Gültigkeit.</a:t>
            </a:r>
          </a:p>
          <a:p>
            <a:r>
              <a:rPr lang="de-DE" sz="1600" dirty="0"/>
              <a:t>In den Schwerpunkt-themen  können  die Aufgaben vom Niveau etwas </a:t>
            </a:r>
            <a:r>
              <a:rPr lang="de-DE" sz="1600" dirty="0" smtClean="0"/>
              <a:t>anspruchsvoller </a:t>
            </a:r>
            <a:r>
              <a:rPr lang="de-DE" sz="1600" dirty="0"/>
              <a:t>angelegt sein.</a:t>
            </a:r>
          </a:p>
        </p:txBody>
      </p:sp>
      <p:sp>
        <p:nvSpPr>
          <p:cNvPr id="13" name="Text Box 10"/>
          <p:cNvSpPr txBox="1">
            <a:spLocks noChangeArrowheads="1"/>
          </p:cNvSpPr>
          <p:nvPr/>
        </p:nvSpPr>
        <p:spPr bwMode="auto">
          <a:xfrm>
            <a:off x="967393" y="182597"/>
            <a:ext cx="782824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3200" b="1" dirty="0"/>
              <a:t>Schriftliche Prüfung</a:t>
            </a:r>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p:txBody>
      </p:sp>
      <p:pic>
        <p:nvPicPr>
          <p:cNvPr id="8" name="Grafik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036" y="881325"/>
            <a:ext cx="6002175" cy="5359085"/>
          </a:xfrm>
          <a:prstGeom prst="rect">
            <a:avLst/>
          </a:prstGeom>
        </p:spPr>
      </p:pic>
    </p:spTree>
    <p:extLst>
      <p:ext uri="{BB962C8B-B14F-4D97-AF65-F5344CB8AC3E}">
        <p14:creationId xmlns:p14="http://schemas.microsoft.com/office/powerpoint/2010/main" val="141755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000809" y="2668334"/>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277772" y="1268759"/>
            <a:ext cx="782824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a:buFont typeface="Arial" panose="020B0604020202020204" pitchFamily="34" charset="0"/>
              <a:buChar char="•"/>
            </a:pPr>
            <a:r>
              <a:rPr lang="de-DE" sz="2800" dirty="0"/>
              <a:t>Kompetenzen Klasse 7 – 10</a:t>
            </a:r>
          </a:p>
          <a:p>
            <a:endParaRPr lang="de-DE" sz="2800" dirty="0"/>
          </a:p>
          <a:p>
            <a:pPr marL="457200" indent="-457200">
              <a:buFont typeface="Arial" panose="020B0604020202020204" pitchFamily="34" charset="0"/>
              <a:buChar char="•"/>
            </a:pPr>
            <a:r>
              <a:rPr lang="de-DE" sz="2800" dirty="0"/>
              <a:t>Bearbeitungszeit 90 Minuten  </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Erlaubte Hilfsmittel: Taschenrechner, Zeichengeräte, Liste Schaltsymbole</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Für die Korrektur werden Korrekturhinweise zur Verfügung gestellt</a:t>
            </a:r>
          </a:p>
          <a:p>
            <a:endParaRPr lang="de-DE" sz="2800" dirty="0"/>
          </a:p>
          <a:p>
            <a:pPr marL="457200" indent="-457200">
              <a:buFont typeface="Arial" panose="020B0604020202020204" pitchFamily="34" charset="0"/>
              <a:buChar char="•"/>
            </a:pPr>
            <a:endParaRPr lang="de-DE" sz="2800" dirty="0"/>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
        <p:nvSpPr>
          <p:cNvPr id="12" name="Rechteck 11"/>
          <p:cNvSpPr/>
          <p:nvPr/>
        </p:nvSpPr>
        <p:spPr>
          <a:xfrm rot="19877752">
            <a:off x="6304102" y="1791010"/>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Tree>
    <p:extLst>
      <p:ext uri="{BB962C8B-B14F-4D97-AF65-F5344CB8AC3E}">
        <p14:creationId xmlns:p14="http://schemas.microsoft.com/office/powerpoint/2010/main" val="2696680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000809" y="2668334"/>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187624" y="476672"/>
            <a:ext cx="7828249"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3200" b="1" dirty="0"/>
              <a:t>Praktische Prüfung</a:t>
            </a:r>
          </a:p>
          <a:p>
            <a:endParaRPr lang="de-DE" sz="1600" b="1" dirty="0"/>
          </a:p>
          <a:p>
            <a:r>
              <a:rPr lang="de-DE" sz="2800" b="1" dirty="0"/>
              <a:t>Praktischer Teil</a:t>
            </a:r>
          </a:p>
          <a:p>
            <a:endParaRPr lang="de-DE" dirty="0"/>
          </a:p>
          <a:p>
            <a:pPr marL="457200" indent="-457200">
              <a:buFont typeface="Arial" panose="020B0604020202020204" pitchFamily="34" charset="0"/>
              <a:buChar char="•"/>
            </a:pPr>
            <a:r>
              <a:rPr lang="de-DE" sz="2800" dirty="0"/>
              <a:t>6 – 9 Unterrichtsstunden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Fachlehrer erstellt Prüfungsaufgabe unter Berücksichtigung der unten aufgeführten Kriterien oder wählt diese aus einem zur Verfügung stehenden Themenpool aus</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Durchführung der Praktischen Prüfung obliegt dem Fachlehrer </a:t>
            </a:r>
          </a:p>
          <a:p>
            <a:endParaRPr lang="de-DE" sz="2800" dirty="0"/>
          </a:p>
          <a:p>
            <a:pPr marL="457200" indent="-457200">
              <a:buFont typeface="Arial" panose="020B0604020202020204" pitchFamily="34" charset="0"/>
              <a:buChar char="•"/>
            </a:pPr>
            <a:endParaRPr lang="de-DE" sz="2800" dirty="0"/>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281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000809" y="2668334"/>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187624" y="476672"/>
            <a:ext cx="7828249"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a:buFont typeface="Arial" panose="020B0604020202020204" pitchFamily="34" charset="0"/>
              <a:buChar char="•"/>
            </a:pPr>
            <a:r>
              <a:rPr lang="de-DE" sz="2800" dirty="0"/>
              <a:t>Jeder Schüler erstellt gemäß der Aufgabenstellung </a:t>
            </a:r>
            <a:r>
              <a:rPr lang="de-DE" sz="2800" b="1" dirty="0"/>
              <a:t>ein eigenes Werkstück</a:t>
            </a:r>
            <a:br>
              <a:rPr lang="de-DE" sz="2800" b="1" dirty="0"/>
            </a:br>
            <a:r>
              <a:rPr lang="de-DE" sz="2800" dirty="0"/>
              <a:t>in Einzelarbeit</a:t>
            </a:r>
          </a:p>
          <a:p>
            <a:pPr marL="457200" indent="-457200">
              <a:buFont typeface="Arial" panose="020B0604020202020204" pitchFamily="34" charset="0"/>
              <a:buChar char="•"/>
            </a:pPr>
            <a:endParaRPr lang="de-DE" sz="1600" dirty="0"/>
          </a:p>
          <a:p>
            <a:pPr marL="457200" indent="-457200">
              <a:buFont typeface="Arial" panose="020B0604020202020204" pitchFamily="34" charset="0"/>
              <a:buChar char="•"/>
            </a:pPr>
            <a:r>
              <a:rPr lang="de-DE" sz="2800" dirty="0"/>
              <a:t>Die Prüfung findet in den Fachräumen statt</a:t>
            </a:r>
          </a:p>
          <a:p>
            <a:pPr marL="457200" indent="-457200">
              <a:buFont typeface="Arial" panose="020B0604020202020204" pitchFamily="34" charset="0"/>
              <a:buChar char="•"/>
            </a:pPr>
            <a:endParaRPr lang="de-DE" sz="1600" dirty="0"/>
          </a:p>
          <a:p>
            <a:pPr marL="457200" indent="-457200">
              <a:buFont typeface="Arial" panose="020B0604020202020204" pitchFamily="34" charset="0"/>
              <a:buChar char="•"/>
            </a:pPr>
            <a:r>
              <a:rPr lang="de-DE" sz="2800" dirty="0"/>
              <a:t>SuS dürfen alle für sie zugelassenen Werkzeuge und Maschinen verwenden</a:t>
            </a:r>
          </a:p>
          <a:p>
            <a:pPr marL="457200" indent="-457200">
              <a:buFont typeface="Arial" panose="020B0604020202020204" pitchFamily="34" charset="0"/>
              <a:buChar char="•"/>
            </a:pPr>
            <a:endParaRPr lang="de-DE" sz="1600" dirty="0"/>
          </a:p>
          <a:p>
            <a:pPr marL="457200" indent="-457200">
              <a:buFont typeface="Arial" panose="020B0604020202020204" pitchFamily="34" charset="0"/>
              <a:buChar char="•"/>
            </a:pPr>
            <a:r>
              <a:rPr lang="de-DE" sz="2800" dirty="0"/>
              <a:t>Bewertung der Werkstücke obliegt dem Fachlehrer</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sz="2800" dirty="0"/>
              <a:t>Hilfsmittel, die jedoch immer eine Transferleistung erfordern müssen, dürfen zur Verfügung gestellt werden </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endParaRPr lang="de-DE" sz="2800" dirty="0"/>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
        <p:nvSpPr>
          <p:cNvPr id="12" name="Rechteck 11"/>
          <p:cNvSpPr/>
          <p:nvPr/>
        </p:nvSpPr>
        <p:spPr>
          <a:xfrm rot="19877752">
            <a:off x="7334502" y="4815344"/>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Tree>
    <p:extLst>
      <p:ext uri="{BB962C8B-B14F-4D97-AF65-F5344CB8AC3E}">
        <p14:creationId xmlns:p14="http://schemas.microsoft.com/office/powerpoint/2010/main" val="225881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rot="20138374">
            <a:off x="1000809" y="2668334"/>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221610"/>
            <a:ext cx="7828249"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a:t>Kriterien für die Aufgabenstellung:</a:t>
            </a:r>
          </a:p>
          <a:p>
            <a:endParaRPr lang="de-DE" sz="2800" dirty="0"/>
          </a:p>
          <a:p>
            <a:pPr marL="457200" indent="-457200">
              <a:buFont typeface="Arial" panose="020B0604020202020204" pitchFamily="34" charset="0"/>
              <a:buChar char="•"/>
            </a:pPr>
            <a:r>
              <a:rPr lang="de-DE" dirty="0"/>
              <a:t>Die Aufgabe für den praktischen Teil muss alle Bereiche der inhaltsbezogenen Kompetenzen des Bildungsplanes abdecken.</a:t>
            </a:r>
          </a:p>
          <a:p>
            <a:pPr marL="457200" indent="-457200">
              <a:buFont typeface="Arial" panose="020B0604020202020204" pitchFamily="34" charset="0"/>
              <a:buChar char="•"/>
            </a:pPr>
            <a:endParaRPr lang="de-DE" sz="2000" dirty="0"/>
          </a:p>
          <a:p>
            <a:pPr marL="4040188" lvl="8" indent="-177800">
              <a:buFont typeface="Arial" panose="020B0604020202020204" pitchFamily="34" charset="0"/>
              <a:buChar char="•"/>
            </a:pPr>
            <a:r>
              <a:rPr lang="de-DE" dirty="0"/>
              <a:t>Kontext kommt aus einem Teilbereich aus Mensch und Technik</a:t>
            </a:r>
          </a:p>
          <a:p>
            <a:pPr marL="4040188" lvl="8" indent="-153988">
              <a:buFont typeface="Arial" panose="020B0604020202020204" pitchFamily="34" charset="0"/>
              <a:buChar char="•"/>
            </a:pPr>
            <a:r>
              <a:rPr lang="de-DE" dirty="0"/>
              <a:t>Es muss ein Funktions-modell gefertigt werden (Werkstoffe und Produkte)</a:t>
            </a:r>
          </a:p>
          <a:p>
            <a:pPr marL="4040188" lvl="8" indent="-153988">
              <a:buFont typeface="Arial" panose="020B0604020202020204" pitchFamily="34" charset="0"/>
              <a:buChar char="•"/>
            </a:pPr>
            <a:r>
              <a:rPr lang="de-DE" dirty="0"/>
              <a:t>Steuerung des Modells (Systeme und Prozesse)</a:t>
            </a:r>
          </a:p>
          <a:p>
            <a:pPr marL="4343400" lvl="8" indent="-457200">
              <a:buFont typeface="Arial" panose="020B0604020202020204" pitchFamily="34" charset="0"/>
              <a:buChar char="•"/>
            </a:pPr>
            <a:endParaRPr lang="de-DE" sz="2800" dirty="0"/>
          </a:p>
          <a:p>
            <a:pPr marL="457200" indent="-457200">
              <a:buFont typeface="Arial" panose="020B0604020202020204" pitchFamily="34" charset="0"/>
              <a:buChar char="•"/>
            </a:pPr>
            <a:endParaRPr lang="de-DE" dirty="0"/>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pic>
        <p:nvPicPr>
          <p:cNvPr id="10" name="Grafik 9"/>
          <p:cNvPicPr/>
          <p:nvPr/>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l="16865" r="23280" b="4914"/>
          <a:stretch/>
        </p:blipFill>
        <p:spPr bwMode="auto">
          <a:xfrm>
            <a:off x="1155029" y="2564904"/>
            <a:ext cx="3730695" cy="2888476"/>
          </a:xfrm>
          <a:prstGeom prst="rect">
            <a:avLst/>
          </a:prstGeom>
          <a:noFill/>
          <a:ln w="9525" cap="flat" cmpd="sng" algn="ctr">
            <a:solidFill>
              <a:sysClr val="window" lastClr="FFFFFF"/>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4645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074641" y="2087750"/>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043608" y="449639"/>
            <a:ext cx="782824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a:buFont typeface="Arial" panose="020B0604020202020204" pitchFamily="34" charset="0"/>
              <a:buChar char="•"/>
            </a:pPr>
            <a:r>
              <a:rPr lang="de-DE" sz="2800" dirty="0"/>
              <a:t>Elektronische oder computergestützte Steuerung/Regelung möglich*</a:t>
            </a:r>
          </a:p>
          <a:p>
            <a:pPr marL="457200" indent="-457200">
              <a:buFont typeface="Arial" panose="020B0604020202020204" pitchFamily="34" charset="0"/>
              <a:buChar char="•"/>
            </a:pPr>
            <a:endParaRPr lang="de-DE" sz="1800" dirty="0"/>
          </a:p>
          <a:p>
            <a:pPr marL="457200" indent="-457200">
              <a:buFont typeface="Arial" panose="020B0604020202020204" pitchFamily="34" charset="0"/>
              <a:buChar char="•"/>
            </a:pPr>
            <a:r>
              <a:rPr lang="de-DE" sz="2800" dirty="0"/>
              <a:t>Mindestens ein Sensor und zwei Aktoren oder zwei Sensoren und ein Aktor sind zu </a:t>
            </a:r>
            <a:r>
              <a:rPr lang="de-DE" sz="2800" dirty="0" smtClean="0"/>
              <a:t>integrieren</a:t>
            </a:r>
          </a:p>
          <a:p>
            <a:pPr marL="457200" indent="-457200">
              <a:buFont typeface="Arial" panose="020B0604020202020204" pitchFamily="34" charset="0"/>
              <a:buChar char="•"/>
            </a:pPr>
            <a:endParaRPr lang="de-DE" sz="1800" dirty="0"/>
          </a:p>
          <a:p>
            <a:pPr marL="457200" indent="-457200">
              <a:buFont typeface="Arial" panose="020B0604020202020204" pitchFamily="34" charset="0"/>
              <a:buChar char="•"/>
            </a:pPr>
            <a:r>
              <a:rPr lang="de-DE" sz="2800" dirty="0"/>
              <a:t>Beim RSA muss ein S</a:t>
            </a:r>
            <a:r>
              <a:rPr lang="de-DE" sz="2800" dirty="0" smtClean="0"/>
              <a:t>ensor/Aktor </a:t>
            </a:r>
            <a:r>
              <a:rPr lang="de-DE" sz="2800" dirty="0"/>
              <a:t>analog sein</a:t>
            </a:r>
          </a:p>
          <a:p>
            <a:pPr marL="457200" indent="-457200">
              <a:buFont typeface="Arial" panose="020B0604020202020204" pitchFamily="34" charset="0"/>
              <a:buChar char="•"/>
            </a:pPr>
            <a:endParaRPr lang="de-DE" sz="1800" dirty="0"/>
          </a:p>
          <a:p>
            <a:pPr marL="457200" indent="-457200">
              <a:buFont typeface="Arial" panose="020B0604020202020204" pitchFamily="34" charset="0"/>
              <a:buChar char="•"/>
            </a:pPr>
            <a:r>
              <a:rPr lang="de-DE" sz="2800" dirty="0"/>
              <a:t>Rein elektronische Lösungen, müssen eine Transistorschaltung als Grundlage haben</a:t>
            </a:r>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
        <p:nvSpPr>
          <p:cNvPr id="11" name="Rechteck 10"/>
          <p:cNvSpPr/>
          <p:nvPr/>
        </p:nvSpPr>
        <p:spPr>
          <a:xfrm rot="19877752">
            <a:off x="7678185" y="611847"/>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12" name="Text Box 10"/>
          <p:cNvSpPr txBox="1">
            <a:spLocks noChangeArrowheads="1"/>
          </p:cNvSpPr>
          <p:nvPr/>
        </p:nvSpPr>
        <p:spPr bwMode="auto">
          <a:xfrm>
            <a:off x="1043608" y="5733256"/>
            <a:ext cx="7828249" cy="892552"/>
          </a:xfrm>
          <a:prstGeom prst="rect">
            <a:avLst/>
          </a:prstGeom>
          <a:solidFill>
            <a:schemeClr val="tx2">
              <a:lumMod val="20000"/>
              <a:lumOff val="80000"/>
            </a:schemeClr>
          </a:solidFill>
          <a:ln>
            <a:no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 </a:t>
            </a:r>
            <a:r>
              <a:rPr lang="de-DE" dirty="0"/>
              <a:t>vorgesehen ist, in 2 Jahren nur noch die computergestützte Steuerung/Regelung zuzulassen!</a:t>
            </a:r>
          </a:p>
        </p:txBody>
      </p:sp>
    </p:spTree>
    <p:extLst>
      <p:ext uri="{BB962C8B-B14F-4D97-AF65-F5344CB8AC3E}">
        <p14:creationId xmlns:p14="http://schemas.microsoft.com/office/powerpoint/2010/main" val="373373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075015" y="2344201"/>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41379" y="248449"/>
            <a:ext cx="7828249"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a:t>Durchführung:</a:t>
            </a:r>
          </a:p>
          <a:p>
            <a:endParaRPr lang="de-DE" sz="1800" dirty="0"/>
          </a:p>
          <a:p>
            <a:pPr marL="457200" indent="-457200">
              <a:buFont typeface="Arial" panose="020B0604020202020204" pitchFamily="34" charset="0"/>
              <a:buChar char="•"/>
            </a:pPr>
            <a:r>
              <a:rPr lang="de-DE" sz="2800" dirty="0"/>
              <a:t>Der Fachlehrer stellt vor der Prüfung einen Materialpool zusammen, der verschiedene Lösungen ermöglicht</a:t>
            </a:r>
            <a:br>
              <a:rPr lang="de-DE" sz="2800" dirty="0"/>
            </a:br>
            <a:r>
              <a:rPr lang="de-DE" sz="1800" dirty="0"/>
              <a:t> </a:t>
            </a:r>
            <a:endParaRPr lang="de-DE" sz="2800" dirty="0"/>
          </a:p>
          <a:p>
            <a:pPr marL="457200" indent="-457200">
              <a:buFont typeface="Arial" panose="020B0604020202020204" pitchFamily="34" charset="0"/>
              <a:buChar char="•"/>
            </a:pPr>
            <a:r>
              <a:rPr lang="de-DE" sz="2800" dirty="0"/>
              <a:t>Der praktische Teil der Prüfung umfasst folgende Phasen:</a:t>
            </a:r>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1321148797"/>
              </p:ext>
            </p:extLst>
          </p:nvPr>
        </p:nvGraphicFramePr>
        <p:xfrm>
          <a:off x="2011187" y="3789040"/>
          <a:ext cx="5688632" cy="2523744"/>
        </p:xfrm>
        <a:graphic>
          <a:graphicData uri="http://schemas.openxmlformats.org/drawingml/2006/table">
            <a:tbl>
              <a:tblPr firstRow="1" firstCol="1" bandRow="1"/>
              <a:tblGrid>
                <a:gridCol w="2952328">
                  <a:extLst>
                    <a:ext uri="{9D8B030D-6E8A-4147-A177-3AD203B41FA5}">
                      <a16:colId xmlns:a16="http://schemas.microsoft.com/office/drawing/2014/main" val="4233524881"/>
                    </a:ext>
                  </a:extLst>
                </a:gridCol>
                <a:gridCol w="2736304">
                  <a:extLst>
                    <a:ext uri="{9D8B030D-6E8A-4147-A177-3AD203B41FA5}">
                      <a16:colId xmlns:a16="http://schemas.microsoft.com/office/drawing/2014/main" val="69928088"/>
                    </a:ext>
                  </a:extLst>
                </a:gridCol>
              </a:tblGrid>
              <a:tr h="0">
                <a:tc>
                  <a:txBody>
                    <a:bodyPr/>
                    <a:lstStyle/>
                    <a:p>
                      <a:pPr>
                        <a:lnSpc>
                          <a:spcPct val="115000"/>
                        </a:lnSpc>
                        <a:spcAft>
                          <a:spcPts val="0"/>
                        </a:spcAft>
                      </a:pPr>
                      <a:r>
                        <a:rPr lang="de-DE" sz="2400" b="1" dirty="0">
                          <a:effectLst/>
                          <a:latin typeface="Arial" panose="020B0604020202020204" pitchFamily="34" charset="0"/>
                          <a:ea typeface="Calibri" panose="020F0502020204030204" pitchFamily="34" charset="0"/>
                          <a:cs typeface="Arial" panose="020B0604020202020204" pitchFamily="34" charset="0"/>
                        </a:rPr>
                        <a:t>Phase</a:t>
                      </a:r>
                      <a:endParaRPr lang="de-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400" b="1" dirty="0">
                          <a:effectLst/>
                          <a:latin typeface="Arial" panose="020B0604020202020204" pitchFamily="34" charset="0"/>
                          <a:ea typeface="Calibri" panose="020F0502020204030204" pitchFamily="34" charset="0"/>
                          <a:cs typeface="Arial" panose="020B0604020202020204" pitchFamily="34" charset="0"/>
                        </a:rPr>
                        <a:t>Bemerkungen</a:t>
                      </a:r>
                      <a:endParaRPr lang="de-DE"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208455"/>
                  </a:ext>
                </a:extLst>
              </a:tr>
              <a:tr h="114300">
                <a:tc>
                  <a:txBody>
                    <a:bodyPr/>
                    <a:lstStyle/>
                    <a:p>
                      <a:pPr>
                        <a:lnSpc>
                          <a:spcPct val="115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Planung mit Programmcode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Die Ergebnisse werden am Ende jeder Phase vom Fachlehrer dokumentiert.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031222"/>
                  </a:ext>
                </a:extLst>
              </a:tr>
              <a:tr h="0">
                <a:tc>
                  <a:txBody>
                    <a:bodyPr/>
                    <a:lstStyle/>
                    <a:p>
                      <a:pPr>
                        <a:lnSpc>
                          <a:spcPct val="115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Fertigung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2009972018"/>
                  </a:ext>
                </a:extLst>
              </a:tr>
              <a:tr h="0">
                <a:tc>
                  <a:txBody>
                    <a:bodyPr/>
                    <a:lstStyle/>
                    <a:p>
                      <a:pPr>
                        <a:lnSpc>
                          <a:spcPct val="115000"/>
                        </a:lnSpc>
                        <a:spcAft>
                          <a:spcPts val="0"/>
                        </a:spcAft>
                      </a:pPr>
                      <a:r>
                        <a:rPr lang="de-DE" sz="2400" dirty="0">
                          <a:effectLst/>
                          <a:latin typeface="Arial" panose="020B0604020202020204" pitchFamily="34" charset="0"/>
                          <a:ea typeface="Calibri" panose="020F0502020204030204" pitchFamily="34" charset="0"/>
                          <a:cs typeface="Arial" panose="020B0604020202020204" pitchFamily="34" charset="0"/>
                        </a:rPr>
                        <a:t>Inbetriebnahme und Optimierung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de-DE"/>
                    </a:p>
                  </a:txBody>
                  <a:tcPr/>
                </a:tc>
                <a:extLst>
                  <a:ext uri="{0D108BD9-81ED-4DB2-BD59-A6C34878D82A}">
                    <a16:rowId xmlns:a16="http://schemas.microsoft.com/office/drawing/2014/main" val="3050003900"/>
                  </a:ext>
                </a:extLst>
              </a:tr>
            </a:tbl>
          </a:graphicData>
        </a:graphic>
      </p:graphicFrame>
      <p:sp>
        <p:nvSpPr>
          <p:cNvPr id="12" name="Rechteck 11"/>
          <p:cNvSpPr/>
          <p:nvPr/>
        </p:nvSpPr>
        <p:spPr>
          <a:xfrm rot="19877752">
            <a:off x="1017297" y="4396770"/>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Tree>
    <p:extLst>
      <p:ext uri="{BB962C8B-B14F-4D97-AF65-F5344CB8AC3E}">
        <p14:creationId xmlns:p14="http://schemas.microsoft.com/office/powerpoint/2010/main" val="2809336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253458" y="2330089"/>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908720"/>
            <a:ext cx="782824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a:t>Bewertung:</a:t>
            </a:r>
          </a:p>
          <a:p>
            <a:endParaRPr lang="de-DE" sz="2800" dirty="0"/>
          </a:p>
          <a:p>
            <a:pPr marL="457200" indent="-457200">
              <a:buFont typeface="Arial" panose="020B0604020202020204" pitchFamily="34" charset="0"/>
              <a:buChar char="•"/>
            </a:pPr>
            <a:r>
              <a:rPr lang="de-DE" sz="2800" dirty="0"/>
              <a:t>Für die Bewertung der Schülerleistung ist das vorgegebene Bewertungsraster zu verwenden, welches den Prüflingen vor der Prüfung bekannt zu geben ist </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Der Fachlehrer dokumentiert die Bewertung in der Niederschrift</a:t>
            </a:r>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213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401680" y="2020263"/>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001522" y="404664"/>
            <a:ext cx="7828249"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a:t>Prüfungsgespräch:</a:t>
            </a:r>
          </a:p>
          <a:p>
            <a:endParaRPr lang="de-DE" sz="2800" b="1" dirty="0"/>
          </a:p>
          <a:p>
            <a:pPr marL="457200" indent="-457200">
              <a:buFont typeface="Arial" panose="020B0604020202020204" pitchFamily="34" charset="0"/>
              <a:buChar char="•"/>
            </a:pPr>
            <a:r>
              <a:rPr lang="de-DE" sz="2800" dirty="0"/>
              <a:t>Das Prüfungsgespräch findet nach der Bewertung der Ergebnisse des praktischen Teils statt</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Im Regelfall als Einzelprüfung – andere Sozialformen müssen von </a:t>
            </a:r>
            <a:r>
              <a:rPr lang="de-DE" sz="2800" dirty="0" err="1"/>
              <a:t>SoS</a:t>
            </a:r>
            <a:r>
              <a:rPr lang="de-DE" sz="2800" dirty="0"/>
              <a:t> beantragt werden und vom Prüfungsausschuss bzw. der Schulleitung genehmigt werden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Das Prüfungsgespräch dauert für jeden Prüfling etwa 15 Minuten und bezieht sich im Wesentlichen auf den praktischen Teil</a:t>
            </a:r>
          </a:p>
          <a:p>
            <a:pPr marL="457200" indent="-457200">
              <a:buFont typeface="Arial" panose="020B0604020202020204" pitchFamily="34" charset="0"/>
              <a:buChar char="•"/>
            </a:pPr>
            <a:endParaRPr lang="de-DE" sz="2800" dirty="0"/>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
        <p:nvSpPr>
          <p:cNvPr id="11" name="Rechteck 10"/>
          <p:cNvSpPr/>
          <p:nvPr/>
        </p:nvSpPr>
        <p:spPr>
          <a:xfrm rot="19877752">
            <a:off x="7959472" y="2997054"/>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Tree>
    <p:extLst>
      <p:ext uri="{BB962C8B-B14F-4D97-AF65-F5344CB8AC3E}">
        <p14:creationId xmlns:p14="http://schemas.microsoft.com/office/powerpoint/2010/main" val="2055374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401680" y="2020263"/>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831478"/>
            <a:ext cx="78282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a:buFont typeface="Arial" panose="020B0604020202020204" pitchFamily="34" charset="0"/>
              <a:buChar char="•"/>
            </a:pPr>
            <a:r>
              <a:rPr lang="de-DE" sz="2800" dirty="0"/>
              <a:t>Die Schülerinnen und Schüler nehmen ihr Werkstück in Betrieb und reflektieren den Herstellungsprozess</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Daran schließen sich vertiefende Fragen zu Funktionszusammenhängen an</a:t>
            </a:r>
          </a:p>
          <a:p>
            <a:pPr marL="457200" indent="-457200">
              <a:buFont typeface="Arial" panose="020B0604020202020204" pitchFamily="34" charset="0"/>
              <a:buChar char="•"/>
            </a:pPr>
            <a:endParaRPr lang="de-DE" sz="2800" b="1" dirty="0"/>
          </a:p>
          <a:p>
            <a:pPr marL="457200" indent="-457200">
              <a:buFont typeface="Arial" panose="020B0604020202020204" pitchFamily="34" charset="0"/>
              <a:buChar char="•"/>
            </a:pPr>
            <a:r>
              <a:rPr lang="de-DE" sz="2800" dirty="0"/>
              <a:t>Neben dem Fachlehrer als Leiter des Gespräches ist hier eine weitere </a:t>
            </a:r>
            <a:r>
              <a:rPr lang="de-DE" sz="2800" dirty="0" smtClean="0"/>
              <a:t>fachlich kundige </a:t>
            </a:r>
            <a:r>
              <a:rPr lang="de-DE" sz="2800" dirty="0"/>
              <a:t>Lehrkraft der Schule anwesend, welche die Niederschrift führt</a:t>
            </a:r>
          </a:p>
          <a:p>
            <a:r>
              <a:rPr lang="de-DE" sz="2800" b="1" dirty="0"/>
              <a:t/>
            </a:r>
            <a:br>
              <a:rPr lang="de-DE" sz="2800" b="1" dirty="0"/>
            </a:br>
            <a:endParaRPr lang="de-DE" sz="2800" dirty="0"/>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59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 name="Textfeld 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Programm </a:t>
            </a:r>
            <a:r>
              <a:rPr lang="de-DE" sz="2800" b="1" spc="300" dirty="0" smtClean="0">
                <a:solidFill>
                  <a:schemeClr val="bg1"/>
                </a:solidFill>
                <a:latin typeface="Arial" panose="020B0604020202020204" pitchFamily="34" charset="0"/>
                <a:cs typeface="Arial" panose="020B0604020202020204" pitchFamily="34" charset="0"/>
              </a:rPr>
              <a:t>Tag 1</a:t>
            </a:r>
            <a:endParaRPr lang="de-DE" b="1" spc="300" dirty="0">
              <a:solidFill>
                <a:schemeClr val="bg1"/>
              </a:solidFill>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889450" y="929705"/>
            <a:ext cx="8064896" cy="3416320"/>
          </a:xfrm>
          <a:prstGeom prst="rect">
            <a:avLst/>
          </a:prstGeom>
          <a:solidFill>
            <a:schemeClr val="bg1"/>
          </a:solidFill>
          <a:ln>
            <a:no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dirty="0" smtClean="0"/>
              <a:t>14.30 Uhr 	Begrüßung</a:t>
            </a:r>
          </a:p>
          <a:p>
            <a:endParaRPr lang="de-DE" sz="1600" dirty="0" smtClean="0"/>
          </a:p>
          <a:p>
            <a:r>
              <a:rPr lang="de-DE" dirty="0" smtClean="0"/>
              <a:t>14.35 Uhr</a:t>
            </a:r>
            <a:r>
              <a:rPr lang="de-DE" dirty="0"/>
              <a:t>	Aktuelles zur Technik Abschlussprüfung</a:t>
            </a:r>
          </a:p>
          <a:p>
            <a:r>
              <a:rPr lang="de-DE" dirty="0" smtClean="0"/>
              <a:t>			</a:t>
            </a:r>
            <a:endParaRPr lang="de-DE" sz="1600" dirty="0" smtClean="0"/>
          </a:p>
          <a:p>
            <a:r>
              <a:rPr lang="de-DE" dirty="0" smtClean="0"/>
              <a:t>15.15 Uhr	Vorbereitung der Schüler</a:t>
            </a:r>
          </a:p>
          <a:p>
            <a:endParaRPr lang="de-DE" sz="1600" dirty="0"/>
          </a:p>
          <a:p>
            <a:r>
              <a:rPr lang="de-DE" dirty="0" smtClean="0"/>
              <a:t>15.30 </a:t>
            </a:r>
            <a:r>
              <a:rPr lang="de-DE" dirty="0"/>
              <a:t>Uhr 	Praktische Prüfung</a:t>
            </a:r>
          </a:p>
          <a:p>
            <a:r>
              <a:rPr lang="de-DE" dirty="0"/>
              <a:t>	</a:t>
            </a:r>
            <a:endParaRPr lang="de-DE" sz="1600" dirty="0"/>
          </a:p>
          <a:p>
            <a:r>
              <a:rPr lang="de-DE" dirty="0" smtClean="0"/>
              <a:t>16.30 </a:t>
            </a:r>
            <a:r>
              <a:rPr lang="de-DE" dirty="0"/>
              <a:t>Uhr 	</a:t>
            </a:r>
            <a:r>
              <a:rPr lang="de-DE" dirty="0" smtClean="0"/>
              <a:t>Organisationsmodelle</a:t>
            </a:r>
            <a:endParaRPr lang="de-DE" dirty="0"/>
          </a:p>
          <a:p>
            <a:endParaRPr lang="de-DE" sz="1600" dirty="0"/>
          </a:p>
        </p:txBody>
      </p:sp>
    </p:spTree>
    <p:extLst>
      <p:ext uri="{BB962C8B-B14F-4D97-AF65-F5344CB8AC3E}">
        <p14:creationId xmlns:p14="http://schemas.microsoft.com/office/powerpoint/2010/main" val="4229275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401680" y="2013868"/>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119821" y="1136704"/>
            <a:ext cx="782824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a:buFont typeface="Arial" panose="020B0604020202020204" pitchFamily="34" charset="0"/>
              <a:buChar char="•"/>
            </a:pPr>
            <a:r>
              <a:rPr lang="de-DE" sz="2800" dirty="0"/>
              <a:t>Die Niederschrift zum Prüfungsgespräch enthält insbesondere Angaben über die Zusammensetzung des Fachausschusses, die Prüfungsaufgabe, den Beginn, den wesentlichen Verlauf und das Ende der Prüfung sowie das Prüfungsergebnis</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Die Niederschrift wird von den Mitgliedern des Fachausschusses unterschrieben</a:t>
            </a:r>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838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rot="20138374">
            <a:off x="1401680" y="2248996"/>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356170"/>
            <a:ext cx="78282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a:t>Notenbildung:</a:t>
            </a:r>
          </a:p>
          <a:p>
            <a:endParaRPr lang="de-DE" sz="2800" b="1" dirty="0"/>
          </a:p>
          <a:p>
            <a:pPr marL="457200" indent="-457200">
              <a:buFont typeface="Arial" panose="020B0604020202020204" pitchFamily="34" charset="0"/>
              <a:buChar char="•"/>
            </a:pPr>
            <a:r>
              <a:rPr lang="de-DE" sz="2800" dirty="0"/>
              <a:t>Im Anschluss setzt der Fachausschuss die Note für das Prüfungsgespräch fest</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Bei Partner- oder Gruppenprüfungen erhält jeder Prüfling eine individuelle Note</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Können sich die beiden beteiligten Prüfer auf keine Note einigen, so wird die Note aus dem auf die erste Dezimale errechneten Durch-schnitt der Bewertungen beider Mitglieder gebildet</a:t>
            </a:r>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62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extLst>
              <p:ext uri="{D42A27DB-BD31-4B8C-83A1-F6EECF244321}">
                <p14:modId xmlns:p14="http://schemas.microsoft.com/office/powerpoint/2010/main" val="3443206559"/>
              </p:ext>
            </p:extLst>
          </p:nvPr>
        </p:nvGraphicFramePr>
        <p:xfrm>
          <a:off x="2411760" y="4166129"/>
          <a:ext cx="4608512" cy="24103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0"/>
          <p:cNvSpPr txBox="1">
            <a:spLocks noChangeArrowheads="1"/>
          </p:cNvSpPr>
          <p:nvPr/>
        </p:nvSpPr>
        <p:spPr bwMode="auto">
          <a:xfrm rot="20138374">
            <a:off x="902291" y="1351164"/>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043608" y="223104"/>
            <a:ext cx="782824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a:buFont typeface="Arial" panose="020B0604020202020204" pitchFamily="34" charset="0"/>
              <a:buChar char="•"/>
            </a:pPr>
            <a:r>
              <a:rPr lang="de-DE" sz="2800" dirty="0"/>
              <a:t>Auf Wunsch des Prüflings werden ihm die Noten für den praktischen Teil, das Prüfungsgespräch und das daraus resultierende Endergebnis für die praktische Prüfung (Gewichtung 1:1) mitgeteilt. </a:t>
            </a:r>
            <a:endParaRPr lang="de-DE" sz="2800" dirty="0" smtClean="0"/>
          </a:p>
          <a:p>
            <a:pPr marL="457200" indent="-457200">
              <a:buFont typeface="Arial" panose="020B0604020202020204" pitchFamily="34" charset="0"/>
              <a:buChar char="•"/>
            </a:pPr>
            <a:endParaRPr lang="de-DE" sz="1600" dirty="0"/>
          </a:p>
          <a:p>
            <a:pPr marL="457200" indent="-457200">
              <a:buFont typeface="Arial" panose="020B0604020202020204" pitchFamily="34" charset="0"/>
              <a:buChar char="•"/>
            </a:pPr>
            <a:r>
              <a:rPr lang="de-DE" sz="2800" dirty="0"/>
              <a:t>Die schriftliche Prüfung findet erst nach der Praktischen Prüfung statt. Die Endnote für das Zeugnis errechnet sich folgendermaßen:</a:t>
            </a:r>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730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a:grpSpLocks/>
          </p:cNvGrpSpPr>
          <p:nvPr/>
        </p:nvGrpSpPr>
        <p:grpSpPr>
          <a:xfrm>
            <a:off x="5967814" y="-114632"/>
            <a:ext cx="134343" cy="6930937"/>
            <a:chOff x="0" y="0"/>
            <a:chExt cx="134343" cy="10695446"/>
          </a:xfrm>
        </p:grpSpPr>
        <p:cxnSp>
          <p:nvCxnSpPr>
            <p:cNvPr id="13" name="Gerade Verbindung 12"/>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65"/>
          <p:cNvSpPr>
            <a:spLocks noChangeArrowheads="1"/>
          </p:cNvSpPr>
          <p:nvPr/>
        </p:nvSpPr>
        <p:spPr bwMode="auto">
          <a:xfrm>
            <a:off x="6183079" y="-99391"/>
            <a:ext cx="2970530"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5" name="Text Box 10"/>
          <p:cNvSpPr txBox="1">
            <a:spLocks noChangeArrowheads="1"/>
          </p:cNvSpPr>
          <p:nvPr/>
        </p:nvSpPr>
        <p:spPr bwMode="auto">
          <a:xfrm>
            <a:off x="294870" y="1171970"/>
            <a:ext cx="56036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4800" b="1" dirty="0">
                <a:solidFill>
                  <a:srgbClr val="002060"/>
                </a:solidFill>
              </a:rPr>
              <a:t> Die RS-/WRS – Abschlussprüfung Technik</a:t>
            </a:r>
            <a:endParaRPr lang="de-DE" altLang="de-DE" sz="1200" dirty="0">
              <a:solidFill>
                <a:srgbClr val="0070C0"/>
              </a:solidFill>
            </a:endParaRPr>
          </a:p>
        </p:txBody>
      </p:sp>
      <p:sp>
        <p:nvSpPr>
          <p:cNvPr id="26" name="Text Box 10"/>
          <p:cNvSpPr txBox="1">
            <a:spLocks noChangeArrowheads="1"/>
          </p:cNvSpPr>
          <p:nvPr/>
        </p:nvSpPr>
        <p:spPr bwMode="auto">
          <a:xfrm>
            <a:off x="477535" y="4221088"/>
            <a:ext cx="5151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2800" b="1" dirty="0">
                <a:solidFill>
                  <a:srgbClr val="002060"/>
                </a:solidFill>
              </a:rPr>
              <a:t>Vorbereitung der </a:t>
            </a:r>
            <a:r>
              <a:rPr lang="de-DE" altLang="de-DE" sz="2800" b="1" dirty="0" smtClean="0">
                <a:solidFill>
                  <a:srgbClr val="002060"/>
                </a:solidFill>
              </a:rPr>
              <a:t>Schülerinnen </a:t>
            </a:r>
            <a:r>
              <a:rPr lang="de-DE" altLang="de-DE" sz="2800" b="1" dirty="0">
                <a:solidFill>
                  <a:srgbClr val="002060"/>
                </a:solidFill>
              </a:rPr>
              <a:t>und </a:t>
            </a:r>
            <a:r>
              <a:rPr lang="de-DE" altLang="de-DE" sz="2800" b="1" dirty="0" smtClean="0">
                <a:solidFill>
                  <a:srgbClr val="002060"/>
                </a:solidFill>
              </a:rPr>
              <a:t>Schüler</a:t>
            </a:r>
            <a:endParaRPr lang="de-DE" altLang="de-DE" sz="1200" dirty="0">
              <a:solidFill>
                <a:srgbClr val="0070C0"/>
              </a:solidFill>
            </a:endParaRPr>
          </a:p>
        </p:txBody>
      </p:sp>
      <p:pic>
        <p:nvPicPr>
          <p:cNvPr id="2" name="Grafik 1"/>
          <p:cNvPicPr>
            <a:picLocks noChangeAspect="1"/>
          </p:cNvPicPr>
          <p:nvPr/>
        </p:nvPicPr>
        <p:blipFill>
          <a:blip r:embed="rId2" cstate="print"/>
          <a:stretch>
            <a:fillRect/>
          </a:stretch>
        </p:blipFill>
        <p:spPr>
          <a:xfrm>
            <a:off x="6445397" y="3877394"/>
            <a:ext cx="2445894" cy="1999878"/>
          </a:xfrm>
          <a:prstGeom prst="rect">
            <a:avLst/>
          </a:prstGeom>
        </p:spPr>
      </p:pic>
      <p:pic>
        <p:nvPicPr>
          <p:cNvPr id="5" name="Grafik 4"/>
          <p:cNvPicPr>
            <a:picLocks noChangeAspect="1"/>
          </p:cNvPicPr>
          <p:nvPr/>
        </p:nvPicPr>
        <p:blipFill>
          <a:blip r:embed="rId3" cstate="print"/>
          <a:stretch>
            <a:fillRect/>
          </a:stretch>
        </p:blipFill>
        <p:spPr>
          <a:xfrm>
            <a:off x="6445397" y="1207306"/>
            <a:ext cx="2417073" cy="1717638"/>
          </a:xfrm>
          <a:prstGeom prst="rect">
            <a:avLst/>
          </a:prstGeom>
        </p:spPr>
      </p:pic>
    </p:spTree>
    <p:extLst>
      <p:ext uri="{BB962C8B-B14F-4D97-AF65-F5344CB8AC3E}">
        <p14:creationId xmlns:p14="http://schemas.microsoft.com/office/powerpoint/2010/main" val="1702579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Vorbereitung der Schüler</a:t>
            </a:r>
            <a:endParaRPr lang="de-DE" b="1" spc="300" dirty="0">
              <a:solidFill>
                <a:schemeClr val="bg1"/>
              </a:solidFill>
              <a:latin typeface="Arial" panose="020B0604020202020204" pitchFamily="34" charset="0"/>
              <a:cs typeface="Arial" panose="020B0604020202020204" pitchFamily="34" charset="0"/>
            </a:endParaRPr>
          </a:p>
        </p:txBody>
      </p:sp>
      <p:sp>
        <p:nvSpPr>
          <p:cNvPr id="11" name="Rechteck 10"/>
          <p:cNvSpPr/>
          <p:nvPr/>
        </p:nvSpPr>
        <p:spPr>
          <a:xfrm>
            <a:off x="1115616" y="487008"/>
            <a:ext cx="7897438" cy="781752"/>
          </a:xfrm>
          <a:prstGeom prst="rect">
            <a:avLst/>
          </a:prstGeom>
        </p:spPr>
        <p:txBody>
          <a:bodyPr wrap="square">
            <a:spAutoFit/>
          </a:bodyPr>
          <a:lstStyle/>
          <a:p>
            <a:pPr defTabSz="914400">
              <a:lnSpc>
                <a:spcPct val="80000"/>
              </a:lnSpc>
              <a:spcBef>
                <a:spcPct val="0"/>
              </a:spcBef>
            </a:pPr>
            <a:r>
              <a:rPr lang="de-DE" sz="2800" b="1" dirty="0">
                <a:latin typeface="Arial" charset="0"/>
              </a:rPr>
              <a:t>Voraussetzungen für eine gelingende Prüfung</a:t>
            </a:r>
          </a:p>
        </p:txBody>
      </p:sp>
      <p:graphicFrame>
        <p:nvGraphicFramePr>
          <p:cNvPr id="12" name="Diagramm 11">
            <a:extLst>
              <a:ext uri="{FF2B5EF4-FFF2-40B4-BE49-F238E27FC236}">
                <a16:creationId xmlns:a16="http://schemas.microsoft.com/office/drawing/2014/main" id="{CDC973FD-CA72-4160-A8CA-98B0F491071E}"/>
              </a:ext>
            </a:extLst>
          </p:cNvPr>
          <p:cNvGraphicFramePr/>
          <p:nvPr>
            <p:extLst>
              <p:ext uri="{D42A27DB-BD31-4B8C-83A1-F6EECF244321}">
                <p14:modId xmlns:p14="http://schemas.microsoft.com/office/powerpoint/2010/main" val="177285229"/>
              </p:ext>
            </p:extLst>
          </p:nvPr>
        </p:nvGraphicFramePr>
        <p:xfrm>
          <a:off x="1115616" y="1459057"/>
          <a:ext cx="73448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361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Vorbereitung der Schüler</a:t>
            </a:r>
            <a:endParaRPr lang="de-DE" b="1" spc="300" dirty="0">
              <a:solidFill>
                <a:schemeClr val="bg1"/>
              </a:solidFill>
              <a:latin typeface="Arial" panose="020B0604020202020204" pitchFamily="34" charset="0"/>
              <a:cs typeface="Arial" panose="020B0604020202020204" pitchFamily="34" charset="0"/>
            </a:endParaRPr>
          </a:p>
        </p:txBody>
      </p:sp>
      <p:sp>
        <p:nvSpPr>
          <p:cNvPr id="14" name="Rechteck 13"/>
          <p:cNvSpPr/>
          <p:nvPr/>
        </p:nvSpPr>
        <p:spPr>
          <a:xfrm>
            <a:off x="1043608" y="260648"/>
            <a:ext cx="7897438" cy="781752"/>
          </a:xfrm>
          <a:prstGeom prst="rect">
            <a:avLst/>
          </a:prstGeom>
        </p:spPr>
        <p:txBody>
          <a:bodyPr wrap="square">
            <a:spAutoFit/>
          </a:bodyPr>
          <a:lstStyle/>
          <a:p>
            <a:pPr defTabSz="914400">
              <a:lnSpc>
                <a:spcPct val="80000"/>
              </a:lnSpc>
              <a:spcBef>
                <a:spcPct val="0"/>
              </a:spcBef>
            </a:pPr>
            <a:r>
              <a:rPr lang="de-DE" sz="2800" b="1" dirty="0">
                <a:latin typeface="Arial" charset="0"/>
              </a:rPr>
              <a:t>Strukturierungsvorschlag für die Unterrichtseinheiten Technik 7 – 10 / BP 2016 </a:t>
            </a:r>
          </a:p>
        </p:txBody>
      </p:sp>
      <p:sp>
        <p:nvSpPr>
          <p:cNvPr id="8" name="Rechteck 7"/>
          <p:cNvSpPr/>
          <p:nvPr/>
        </p:nvSpPr>
        <p:spPr>
          <a:xfrm>
            <a:off x="6156176" y="3347797"/>
            <a:ext cx="2268772" cy="646331"/>
          </a:xfrm>
          <a:prstGeom prst="rect">
            <a:avLst/>
          </a:prstGeom>
        </p:spPr>
        <p:txBody>
          <a:bodyPr wrap="square">
            <a:spAutoFit/>
          </a:bodyPr>
          <a:lstStyle/>
          <a:p>
            <a:r>
              <a:rPr lang="de-DE" dirty="0" smtClean="0">
                <a:hlinkClick r:id="rId3" action="ppaction://hlinkfile"/>
              </a:rPr>
              <a:t>Strukturierungsvorschlag_7-10.pdf</a:t>
            </a:r>
            <a:endParaRPr lang="de-DE" dirty="0"/>
          </a:p>
        </p:txBody>
      </p:sp>
      <p:pic>
        <p:nvPicPr>
          <p:cNvPr id="2" name="Grafik 1"/>
          <p:cNvPicPr>
            <a:picLocks noChangeAspect="1"/>
          </p:cNvPicPr>
          <p:nvPr/>
        </p:nvPicPr>
        <p:blipFill>
          <a:blip r:embed="rId4"/>
          <a:stretch>
            <a:fillRect/>
          </a:stretch>
        </p:blipFill>
        <p:spPr>
          <a:xfrm>
            <a:off x="1055025" y="1042400"/>
            <a:ext cx="4162425" cy="5724525"/>
          </a:xfrm>
          <a:prstGeom prst="rect">
            <a:avLst/>
          </a:prstGeom>
        </p:spPr>
      </p:pic>
    </p:spTree>
    <p:extLst>
      <p:ext uri="{BB962C8B-B14F-4D97-AF65-F5344CB8AC3E}">
        <p14:creationId xmlns:p14="http://schemas.microsoft.com/office/powerpoint/2010/main" val="3443546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Vorbereitung der Schüler</a:t>
            </a:r>
            <a:endParaRPr lang="de-DE" b="1" spc="300" dirty="0">
              <a:solidFill>
                <a:schemeClr val="bg1"/>
              </a:solidFill>
              <a:latin typeface="Arial" panose="020B0604020202020204" pitchFamily="34" charset="0"/>
              <a:cs typeface="Arial" panose="020B0604020202020204" pitchFamily="34" charset="0"/>
            </a:endParaRPr>
          </a:p>
        </p:txBody>
      </p:sp>
      <p:sp>
        <p:nvSpPr>
          <p:cNvPr id="11" name="Rechteck 10"/>
          <p:cNvSpPr/>
          <p:nvPr/>
        </p:nvSpPr>
        <p:spPr>
          <a:xfrm>
            <a:off x="1043608" y="260648"/>
            <a:ext cx="7897438" cy="978729"/>
          </a:xfrm>
          <a:prstGeom prst="rect">
            <a:avLst/>
          </a:prstGeom>
        </p:spPr>
        <p:txBody>
          <a:bodyPr wrap="square">
            <a:spAutoFit/>
          </a:bodyPr>
          <a:lstStyle/>
          <a:p>
            <a:pPr defTabSz="914400">
              <a:lnSpc>
                <a:spcPct val="80000"/>
              </a:lnSpc>
              <a:spcBef>
                <a:spcPct val="0"/>
              </a:spcBef>
            </a:pPr>
            <a:r>
              <a:rPr lang="de-DE" sz="2400" b="1" dirty="0">
                <a:latin typeface="Arial" charset="0"/>
              </a:rPr>
              <a:t>Was mache ich, wenn bei der Abschlussklasse in den Klassen 7 – 9 im Technikunterricht wesentliche Teile des Bildungsplanes nicht vermittelt wurden?</a:t>
            </a:r>
          </a:p>
        </p:txBody>
      </p:sp>
      <p:sp>
        <p:nvSpPr>
          <p:cNvPr id="12" name="Text Box 10"/>
          <p:cNvSpPr txBox="1">
            <a:spLocks noChangeArrowheads="1"/>
          </p:cNvSpPr>
          <p:nvPr/>
        </p:nvSpPr>
        <p:spPr bwMode="auto">
          <a:xfrm>
            <a:off x="1043608" y="1903472"/>
            <a:ext cx="782824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indent="-457200">
              <a:buFont typeface="Arial" panose="020B0604020202020204" pitchFamily="34" charset="0"/>
              <a:buChar char="•"/>
            </a:pPr>
            <a:r>
              <a:rPr lang="de-DE" dirty="0"/>
              <a:t>Vielleicht ist es möglich, aus dem allgemeinen Stundenpool der Schule eine 4. Technikstunde in Klasse 10 zu bekommen.</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Denkbar ist auch, Technik im 1. Halbjahr vierstündig zu unterrichten, dafür im 2. Halbjahr nur zweistündig.</a:t>
            </a:r>
          </a:p>
          <a:p>
            <a:r>
              <a:rPr lang="de-DE" dirty="0"/>
              <a:t> </a:t>
            </a:r>
          </a:p>
        </p:txBody>
      </p:sp>
    </p:spTree>
    <p:extLst>
      <p:ext uri="{BB962C8B-B14F-4D97-AF65-F5344CB8AC3E}">
        <p14:creationId xmlns:p14="http://schemas.microsoft.com/office/powerpoint/2010/main" val="2138209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Vorbereitung der Schüler</a:t>
            </a:r>
            <a:endParaRPr lang="de-DE" b="1" spc="300" dirty="0">
              <a:solidFill>
                <a:schemeClr val="bg1"/>
              </a:solidFill>
              <a:latin typeface="Arial" panose="020B0604020202020204" pitchFamily="34" charset="0"/>
              <a:cs typeface="Arial" panose="020B0604020202020204" pitchFamily="34" charset="0"/>
            </a:endParaRPr>
          </a:p>
        </p:txBody>
      </p:sp>
      <p:sp>
        <p:nvSpPr>
          <p:cNvPr id="14" name="Rechteck 13"/>
          <p:cNvSpPr/>
          <p:nvPr/>
        </p:nvSpPr>
        <p:spPr>
          <a:xfrm>
            <a:off x="943521" y="188594"/>
            <a:ext cx="7897438" cy="437043"/>
          </a:xfrm>
          <a:prstGeom prst="rect">
            <a:avLst/>
          </a:prstGeom>
        </p:spPr>
        <p:txBody>
          <a:bodyPr wrap="square">
            <a:spAutoFit/>
          </a:bodyPr>
          <a:lstStyle/>
          <a:p>
            <a:pPr defTabSz="914400">
              <a:lnSpc>
                <a:spcPct val="80000"/>
              </a:lnSpc>
              <a:spcBef>
                <a:spcPct val="0"/>
              </a:spcBef>
            </a:pPr>
            <a:r>
              <a:rPr lang="de-DE" sz="2800" b="1" dirty="0">
                <a:latin typeface="Arial" charset="0"/>
              </a:rPr>
              <a:t>Jahresplan 1. Schulhalbjahr 20/21 </a:t>
            </a:r>
          </a:p>
        </p:txBody>
      </p:sp>
      <p:pic>
        <p:nvPicPr>
          <p:cNvPr id="10" name="Grafik 9"/>
          <p:cNvPicPr>
            <a:picLocks noChangeAspect="1"/>
          </p:cNvPicPr>
          <p:nvPr/>
        </p:nvPicPr>
        <p:blipFill>
          <a:blip r:embed="rId3" cstate="print"/>
          <a:stretch>
            <a:fillRect/>
          </a:stretch>
        </p:blipFill>
        <p:spPr>
          <a:xfrm>
            <a:off x="909850" y="1321514"/>
            <a:ext cx="6102475" cy="5376839"/>
          </a:xfrm>
          <a:prstGeom prst="rect">
            <a:avLst/>
          </a:prstGeom>
        </p:spPr>
      </p:pic>
      <p:sp>
        <p:nvSpPr>
          <p:cNvPr id="11" name="Rechteck 10"/>
          <p:cNvSpPr/>
          <p:nvPr/>
        </p:nvSpPr>
        <p:spPr>
          <a:xfrm>
            <a:off x="943521" y="665798"/>
            <a:ext cx="2840842" cy="307777"/>
          </a:xfrm>
          <a:prstGeom prst="rect">
            <a:avLst/>
          </a:prstGeom>
        </p:spPr>
        <p:txBody>
          <a:bodyPr wrap="none">
            <a:spAutoFit/>
          </a:bodyPr>
          <a:lstStyle/>
          <a:p>
            <a:r>
              <a:rPr lang="de-DE" sz="1400" dirty="0">
                <a:latin typeface="Arial" panose="020B0604020202020204" pitchFamily="34" charset="0"/>
                <a:cs typeface="Arial" panose="020B0604020202020204" pitchFamily="34" charset="0"/>
                <a:hlinkClick r:id="rId4" action="ppaction://hlinkfile"/>
              </a:rPr>
              <a:t>Jahresplan_Klasse 10_20_21.pdf</a:t>
            </a:r>
            <a:endParaRPr lang="de-DE" sz="1400" dirty="0">
              <a:latin typeface="Arial" panose="020B0604020202020204" pitchFamily="34" charset="0"/>
              <a:cs typeface="Arial" panose="020B0604020202020204" pitchFamily="34" charset="0"/>
            </a:endParaRPr>
          </a:p>
        </p:txBody>
      </p:sp>
      <p:sp>
        <p:nvSpPr>
          <p:cNvPr id="12" name="Text Box 10"/>
          <p:cNvSpPr txBox="1">
            <a:spLocks noChangeArrowheads="1"/>
          </p:cNvSpPr>
          <p:nvPr/>
        </p:nvSpPr>
        <p:spPr bwMode="auto">
          <a:xfrm>
            <a:off x="7173336" y="204268"/>
            <a:ext cx="1719144" cy="6494085"/>
          </a:xfrm>
          <a:prstGeom prst="rect">
            <a:avLst/>
          </a:prstGeom>
          <a:solidFill>
            <a:schemeClr val="accent1">
              <a:lumMod val="20000"/>
              <a:lumOff val="80000"/>
            </a:schemeClr>
          </a:solidFill>
          <a:ln>
            <a:solidFill>
              <a:srgbClr val="002060"/>
            </a:solid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600" b="1" dirty="0"/>
              <a:t>Hinweis zur U-Einheit „</a:t>
            </a:r>
            <a:r>
              <a:rPr lang="de-DE" sz="1600" b="1" dirty="0" err="1" smtClean="0"/>
              <a:t>Projektorien-tierte</a:t>
            </a:r>
            <a:r>
              <a:rPr lang="de-DE" sz="1600" b="1" dirty="0" smtClean="0"/>
              <a:t> </a:t>
            </a:r>
            <a:r>
              <a:rPr lang="de-DE" sz="1600" b="1" dirty="0"/>
              <a:t>Arbeit“ im BP 2016:</a:t>
            </a:r>
            <a:br>
              <a:rPr lang="de-DE" sz="1600" b="1" dirty="0"/>
            </a:br>
            <a:r>
              <a:rPr lang="de-DE" sz="1600" dirty="0"/>
              <a:t/>
            </a:r>
            <a:br>
              <a:rPr lang="de-DE" sz="1600" dirty="0"/>
            </a:br>
            <a:r>
              <a:rPr lang="de-DE" sz="1600" dirty="0"/>
              <a:t>Angesichts der inzwischen </a:t>
            </a:r>
            <a:r>
              <a:rPr lang="de-DE" sz="1600" dirty="0" err="1"/>
              <a:t>ver-bindlich</a:t>
            </a:r>
            <a:r>
              <a:rPr lang="de-DE" sz="1600" dirty="0"/>
              <a:t> </a:t>
            </a:r>
            <a:r>
              <a:rPr lang="de-DE" sz="1600" dirty="0" err="1"/>
              <a:t>vorge-schriebenen</a:t>
            </a:r>
            <a:r>
              <a:rPr lang="de-DE" sz="1600" dirty="0"/>
              <a:t> Praktischen Prüfung wird empfohlen, in dieser Unterrichts-einheit die </a:t>
            </a:r>
            <a:r>
              <a:rPr lang="de-DE" sz="1600" dirty="0" err="1"/>
              <a:t>SuS</a:t>
            </a:r>
            <a:r>
              <a:rPr lang="de-DE" sz="1600" dirty="0"/>
              <a:t> verschiedene Aufgaben </a:t>
            </a:r>
            <a:r>
              <a:rPr lang="de-DE" sz="1600" dirty="0" err="1"/>
              <a:t>ent</a:t>
            </a:r>
            <a:r>
              <a:rPr lang="de-DE" sz="1600" dirty="0"/>
              <a:t>-</a:t>
            </a:r>
            <a:br>
              <a:rPr lang="de-DE" sz="1600" dirty="0"/>
            </a:br>
            <a:r>
              <a:rPr lang="de-DE" sz="1600" dirty="0"/>
              <a:t>sprechend des für den praktischen Teil vorgegebenen Settings bearbeiten zu lassen. </a:t>
            </a:r>
          </a:p>
          <a:p>
            <a:r>
              <a:rPr lang="de-DE" sz="1600" dirty="0"/>
              <a:t>(ca. 21 h / 7 W)</a:t>
            </a:r>
            <a:endParaRPr lang="de-DE" sz="2000" dirty="0"/>
          </a:p>
        </p:txBody>
      </p:sp>
    </p:spTree>
    <p:extLst>
      <p:ext uri="{BB962C8B-B14F-4D97-AF65-F5344CB8AC3E}">
        <p14:creationId xmlns:p14="http://schemas.microsoft.com/office/powerpoint/2010/main" val="44236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Vorbereitung der Schüler</a:t>
            </a:r>
            <a:endParaRPr lang="de-DE" b="1" spc="300" dirty="0">
              <a:solidFill>
                <a:schemeClr val="bg1"/>
              </a:solidFill>
              <a:latin typeface="Arial" panose="020B0604020202020204" pitchFamily="34" charset="0"/>
              <a:cs typeface="Arial" panose="020B0604020202020204" pitchFamily="34" charset="0"/>
            </a:endParaRPr>
          </a:p>
        </p:txBody>
      </p:sp>
      <p:sp>
        <p:nvSpPr>
          <p:cNvPr id="14" name="Rechteck 13"/>
          <p:cNvSpPr/>
          <p:nvPr/>
        </p:nvSpPr>
        <p:spPr>
          <a:xfrm>
            <a:off x="1230923" y="198114"/>
            <a:ext cx="7897438" cy="437043"/>
          </a:xfrm>
          <a:prstGeom prst="rect">
            <a:avLst/>
          </a:prstGeom>
        </p:spPr>
        <p:txBody>
          <a:bodyPr wrap="square">
            <a:spAutoFit/>
          </a:bodyPr>
          <a:lstStyle/>
          <a:p>
            <a:pPr defTabSz="914400">
              <a:lnSpc>
                <a:spcPct val="80000"/>
              </a:lnSpc>
              <a:spcBef>
                <a:spcPct val="0"/>
              </a:spcBef>
            </a:pPr>
            <a:r>
              <a:rPr lang="de-DE" sz="2800" b="1" dirty="0">
                <a:latin typeface="Arial" charset="0"/>
              </a:rPr>
              <a:t>Jahresplan 2. Schulhalbjahr 20/21 </a:t>
            </a:r>
          </a:p>
        </p:txBody>
      </p:sp>
      <p:pic>
        <p:nvPicPr>
          <p:cNvPr id="2" name="Grafik 1"/>
          <p:cNvPicPr>
            <a:picLocks noChangeAspect="1"/>
          </p:cNvPicPr>
          <p:nvPr/>
        </p:nvPicPr>
        <p:blipFill>
          <a:blip r:embed="rId3" cstate="print"/>
          <a:stretch>
            <a:fillRect/>
          </a:stretch>
        </p:blipFill>
        <p:spPr>
          <a:xfrm>
            <a:off x="971600" y="851482"/>
            <a:ext cx="7815502" cy="5199658"/>
          </a:xfrm>
          <a:prstGeom prst="rect">
            <a:avLst/>
          </a:prstGeom>
        </p:spPr>
      </p:pic>
      <p:sp>
        <p:nvSpPr>
          <p:cNvPr id="13" name="Text Box 10"/>
          <p:cNvSpPr txBox="1">
            <a:spLocks noChangeArrowheads="1"/>
          </p:cNvSpPr>
          <p:nvPr/>
        </p:nvSpPr>
        <p:spPr bwMode="auto">
          <a:xfrm>
            <a:off x="4427984" y="6261380"/>
            <a:ext cx="4327540" cy="400110"/>
          </a:xfrm>
          <a:prstGeom prst="rect">
            <a:avLst/>
          </a:prstGeom>
          <a:solidFill>
            <a:schemeClr val="tx2">
              <a:lumMod val="20000"/>
              <a:lumOff val="80000"/>
            </a:schemeClr>
          </a:solidFill>
          <a:ln>
            <a:no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000" dirty="0" smtClean="0"/>
              <a:t>Termin Schriftliche Prüfung 2020/21</a:t>
            </a:r>
            <a:endParaRPr lang="de-DE" sz="1800" dirty="0"/>
          </a:p>
        </p:txBody>
      </p:sp>
      <p:cxnSp>
        <p:nvCxnSpPr>
          <p:cNvPr id="10" name="Gerade Verbindung mit Pfeil 9"/>
          <p:cNvCxnSpPr/>
          <p:nvPr/>
        </p:nvCxnSpPr>
        <p:spPr>
          <a:xfrm flipV="1">
            <a:off x="7308304" y="2780366"/>
            <a:ext cx="0" cy="348709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53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a:grpSpLocks/>
          </p:cNvGrpSpPr>
          <p:nvPr/>
        </p:nvGrpSpPr>
        <p:grpSpPr>
          <a:xfrm>
            <a:off x="5967814" y="-27384"/>
            <a:ext cx="134343" cy="6930937"/>
            <a:chOff x="0" y="0"/>
            <a:chExt cx="134343" cy="10695446"/>
          </a:xfrm>
        </p:grpSpPr>
        <p:cxnSp>
          <p:nvCxnSpPr>
            <p:cNvPr id="13" name="Gerade Verbindung 12"/>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65"/>
          <p:cNvSpPr>
            <a:spLocks noChangeArrowheads="1"/>
          </p:cNvSpPr>
          <p:nvPr/>
        </p:nvSpPr>
        <p:spPr bwMode="auto">
          <a:xfrm>
            <a:off x="6183079" y="-99391"/>
            <a:ext cx="2970530"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5" name="Text Box 10"/>
          <p:cNvSpPr txBox="1">
            <a:spLocks noChangeArrowheads="1"/>
          </p:cNvSpPr>
          <p:nvPr/>
        </p:nvSpPr>
        <p:spPr bwMode="auto">
          <a:xfrm>
            <a:off x="294870" y="836712"/>
            <a:ext cx="56036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4800" b="1" dirty="0" smtClean="0">
                <a:solidFill>
                  <a:srgbClr val="002060"/>
                </a:solidFill>
              </a:rPr>
              <a:t>Praktische Prüfung</a:t>
            </a:r>
            <a:endParaRPr lang="de-DE" altLang="de-DE" sz="1200" dirty="0">
              <a:solidFill>
                <a:srgbClr val="0070C0"/>
              </a:solidFill>
            </a:endParaRPr>
          </a:p>
        </p:txBody>
      </p:sp>
      <p:sp>
        <p:nvSpPr>
          <p:cNvPr id="26" name="Text Box 10"/>
          <p:cNvSpPr txBox="1">
            <a:spLocks noChangeArrowheads="1"/>
          </p:cNvSpPr>
          <p:nvPr/>
        </p:nvSpPr>
        <p:spPr bwMode="auto">
          <a:xfrm>
            <a:off x="369041" y="3234132"/>
            <a:ext cx="51515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2800" b="1" dirty="0" smtClean="0">
                <a:solidFill>
                  <a:srgbClr val="002060"/>
                </a:solidFill>
              </a:rPr>
              <a:t>FAQs zur Aufgabenstellung</a:t>
            </a:r>
          </a:p>
          <a:p>
            <a:pPr algn="ctr" eaLnBrk="1" hangingPunct="1">
              <a:spcBef>
                <a:spcPct val="50000"/>
              </a:spcBef>
            </a:pPr>
            <a:r>
              <a:rPr lang="de-DE" altLang="de-DE" sz="2800" b="1" dirty="0" smtClean="0">
                <a:solidFill>
                  <a:srgbClr val="002060"/>
                </a:solidFill>
              </a:rPr>
              <a:t>Aufgabenpool</a:t>
            </a:r>
          </a:p>
          <a:p>
            <a:pPr algn="ctr" eaLnBrk="1" hangingPunct="1">
              <a:spcBef>
                <a:spcPct val="50000"/>
              </a:spcBef>
            </a:pPr>
            <a:r>
              <a:rPr lang="de-DE" altLang="de-DE" sz="2800" b="1" dirty="0" smtClean="0">
                <a:solidFill>
                  <a:srgbClr val="002060"/>
                </a:solidFill>
              </a:rPr>
              <a:t>Durchführungsvorschläge</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9728" r="12925" b="18207"/>
          <a:stretch/>
        </p:blipFill>
        <p:spPr>
          <a:xfrm>
            <a:off x="6533435" y="620688"/>
            <a:ext cx="2269817" cy="1800200"/>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3250" t="20601" r="12200" b="8001"/>
          <a:stretch/>
        </p:blipFill>
        <p:spPr>
          <a:xfrm rot="5400000">
            <a:off x="6115035" y="3715644"/>
            <a:ext cx="3057691" cy="2196370"/>
          </a:xfrm>
          <a:prstGeom prst="rect">
            <a:avLst/>
          </a:prstGeom>
        </p:spPr>
      </p:pic>
    </p:spTree>
    <p:extLst>
      <p:ext uri="{BB962C8B-B14F-4D97-AF65-F5344CB8AC3E}">
        <p14:creationId xmlns:p14="http://schemas.microsoft.com/office/powerpoint/2010/main" val="3127572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2" name="Gruppieren 11"/>
          <p:cNvGrpSpPr>
            <a:grpSpLocks/>
          </p:cNvGrpSpPr>
          <p:nvPr/>
        </p:nvGrpSpPr>
        <p:grpSpPr>
          <a:xfrm>
            <a:off x="5967814" y="-114632"/>
            <a:ext cx="134343" cy="6930937"/>
            <a:chOff x="0" y="0"/>
            <a:chExt cx="134343" cy="10695446"/>
          </a:xfrm>
        </p:grpSpPr>
        <p:cxnSp>
          <p:nvCxnSpPr>
            <p:cNvPr id="13" name="Gerade Verbindung 12"/>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65"/>
          <p:cNvSpPr>
            <a:spLocks noChangeArrowheads="1"/>
          </p:cNvSpPr>
          <p:nvPr/>
        </p:nvSpPr>
        <p:spPr bwMode="auto">
          <a:xfrm>
            <a:off x="6183079" y="-99391"/>
            <a:ext cx="2970530"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5" name="Text Box 10"/>
          <p:cNvSpPr txBox="1">
            <a:spLocks noChangeArrowheads="1"/>
          </p:cNvSpPr>
          <p:nvPr/>
        </p:nvSpPr>
        <p:spPr bwMode="auto">
          <a:xfrm>
            <a:off x="294870" y="1171970"/>
            <a:ext cx="56036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4800" b="1" dirty="0">
                <a:solidFill>
                  <a:srgbClr val="002060"/>
                </a:solidFill>
              </a:rPr>
              <a:t> Die RS-/WRS – Abschlussprüfung Technik</a:t>
            </a:r>
            <a:endParaRPr lang="de-DE" altLang="de-DE" sz="1200" dirty="0">
              <a:solidFill>
                <a:srgbClr val="0070C0"/>
              </a:solidFill>
            </a:endParaRPr>
          </a:p>
        </p:txBody>
      </p:sp>
      <p:sp>
        <p:nvSpPr>
          <p:cNvPr id="26" name="Text Box 10"/>
          <p:cNvSpPr txBox="1">
            <a:spLocks noChangeArrowheads="1"/>
          </p:cNvSpPr>
          <p:nvPr/>
        </p:nvSpPr>
        <p:spPr bwMode="auto">
          <a:xfrm>
            <a:off x="477535" y="4221088"/>
            <a:ext cx="5151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2800" b="1" dirty="0">
                <a:solidFill>
                  <a:srgbClr val="002060"/>
                </a:solidFill>
              </a:rPr>
              <a:t>Vorgaben</a:t>
            </a:r>
            <a:endParaRPr lang="de-DE" altLang="de-DE" sz="1200" dirty="0">
              <a:solidFill>
                <a:srgbClr val="0070C0"/>
              </a:solidFill>
            </a:endParaRPr>
          </a:p>
        </p:txBody>
      </p:sp>
      <p:pic>
        <p:nvPicPr>
          <p:cNvPr id="3" name="Grafik 2"/>
          <p:cNvPicPr>
            <a:picLocks noChangeAspect="1"/>
          </p:cNvPicPr>
          <p:nvPr/>
        </p:nvPicPr>
        <p:blipFill>
          <a:blip r:embed="rId2" cstate="print"/>
          <a:stretch>
            <a:fillRect/>
          </a:stretch>
        </p:blipFill>
        <p:spPr>
          <a:xfrm>
            <a:off x="6637345" y="1200245"/>
            <a:ext cx="2061998" cy="1861009"/>
          </a:xfrm>
          <a:prstGeom prst="rect">
            <a:avLst/>
          </a:prstGeom>
        </p:spPr>
      </p:pic>
      <p:pic>
        <p:nvPicPr>
          <p:cNvPr id="4" name="Grafik 3"/>
          <p:cNvPicPr>
            <a:picLocks noChangeAspect="1"/>
          </p:cNvPicPr>
          <p:nvPr/>
        </p:nvPicPr>
        <p:blipFill>
          <a:blip r:embed="rId3" cstate="print"/>
          <a:stretch>
            <a:fillRect/>
          </a:stretch>
        </p:blipFill>
        <p:spPr>
          <a:xfrm>
            <a:off x="6637346" y="3872336"/>
            <a:ext cx="2061998" cy="1764656"/>
          </a:xfrm>
          <a:prstGeom prst="rect">
            <a:avLst/>
          </a:prstGeom>
        </p:spPr>
      </p:pic>
    </p:spTree>
    <p:extLst>
      <p:ext uri="{BB962C8B-B14F-4D97-AF65-F5344CB8AC3E}">
        <p14:creationId xmlns:p14="http://schemas.microsoft.com/office/powerpoint/2010/main" val="4020698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1340768"/>
            <a:ext cx="78282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smtClean="0">
                <a:solidFill>
                  <a:srgbClr val="002060"/>
                </a:solidFill>
              </a:rPr>
              <a:t>Wenn ich nicht selbst eine Prüfungsaufgabe stellen möchte, kann ich dann eine Aufgabe aus dem Aufgabenpool nehmen?</a:t>
            </a:r>
          </a:p>
          <a:p>
            <a:endParaRPr lang="de-DE" sz="2800" dirty="0"/>
          </a:p>
          <a:p>
            <a:pPr lvl="1"/>
            <a:r>
              <a:rPr lang="de-DE" sz="2800" b="1" dirty="0" smtClean="0">
                <a:solidFill>
                  <a:srgbClr val="002060"/>
                </a:solidFill>
              </a:rPr>
              <a:t>Ja,</a:t>
            </a:r>
            <a:r>
              <a:rPr lang="de-DE" sz="2800" dirty="0" smtClean="0"/>
              <a:t> dafür ist er da. Allerdings muss in vielen Fällen die Aufgabe an die örtlichen Gegebenheiten angepasst werden (Steuersystem, Werkzeuge, Materialpool).</a:t>
            </a:r>
            <a:endParaRPr lang="de-DE" sz="1600" dirty="0"/>
          </a:p>
        </p:txBody>
      </p:sp>
      <p:sp>
        <p:nvSpPr>
          <p:cNvPr id="11" name="Textfeld 10"/>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FAQs zur Aufgabenstellung</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737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1484784"/>
            <a:ext cx="782824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smtClean="0">
                <a:solidFill>
                  <a:srgbClr val="002060"/>
                </a:solidFill>
              </a:rPr>
              <a:t>Können die </a:t>
            </a:r>
            <a:r>
              <a:rPr lang="de-DE" sz="2800" b="1" dirty="0" err="1" smtClean="0">
                <a:solidFill>
                  <a:srgbClr val="002060"/>
                </a:solidFill>
              </a:rPr>
              <a:t>SuS</a:t>
            </a:r>
            <a:r>
              <a:rPr lang="de-DE" sz="2800" b="1" dirty="0" smtClean="0">
                <a:solidFill>
                  <a:srgbClr val="002060"/>
                </a:solidFill>
              </a:rPr>
              <a:t> sich selbst entscheiden, ob sie die Aufgabe computergestützt oder elektronisch lösen.</a:t>
            </a:r>
          </a:p>
          <a:p>
            <a:endParaRPr lang="de-DE" sz="2800" dirty="0"/>
          </a:p>
          <a:p>
            <a:pPr lvl="1"/>
            <a:r>
              <a:rPr lang="de-DE" sz="2800" b="1" dirty="0" smtClean="0">
                <a:solidFill>
                  <a:srgbClr val="002060"/>
                </a:solidFill>
              </a:rPr>
              <a:t>Nein,</a:t>
            </a:r>
            <a:r>
              <a:rPr lang="de-DE" sz="2800" dirty="0" smtClean="0"/>
              <a:t> das wird für alle </a:t>
            </a:r>
            <a:r>
              <a:rPr lang="de-DE" sz="2800" dirty="0" err="1" smtClean="0"/>
              <a:t>SuS</a:t>
            </a:r>
            <a:r>
              <a:rPr lang="de-DE" sz="2800" dirty="0" smtClean="0"/>
              <a:t> in der Aufgabenstellung vorgegeben.</a:t>
            </a:r>
            <a:endParaRPr lang="de-DE" sz="1600" dirty="0"/>
          </a:p>
        </p:txBody>
      </p:sp>
      <p:sp>
        <p:nvSpPr>
          <p:cNvPr id="11" name="Textfeld 10"/>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FAQs zur Aufgabenstellung</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92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043608" y="1096820"/>
            <a:ext cx="782824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smtClean="0">
                <a:solidFill>
                  <a:srgbClr val="002060"/>
                </a:solidFill>
              </a:rPr>
              <a:t>Kann das Funktionsmodell auch mit einem Baukastensystem (Lego, Fischertechnik, …) gebaut werden?</a:t>
            </a:r>
            <a:endParaRPr lang="de-DE" sz="2800" b="1" dirty="0">
              <a:solidFill>
                <a:srgbClr val="002060"/>
              </a:solidFill>
            </a:endParaRPr>
          </a:p>
          <a:p>
            <a:pPr marL="457200" indent="-457200">
              <a:buFont typeface="Arial" panose="020B0604020202020204" pitchFamily="34" charset="0"/>
              <a:buChar char="•"/>
            </a:pPr>
            <a:endParaRPr lang="de-DE" sz="4400" dirty="0"/>
          </a:p>
          <a:p>
            <a:pPr lvl="1"/>
            <a:r>
              <a:rPr lang="de-DE" sz="2800" b="1" dirty="0" smtClean="0">
                <a:solidFill>
                  <a:srgbClr val="002060"/>
                </a:solidFill>
              </a:rPr>
              <a:t>Nein,</a:t>
            </a:r>
            <a:r>
              <a:rPr lang="de-DE" sz="2800" dirty="0" smtClean="0"/>
              <a:t> die Aufgabe muss auch den Bereich Werkstoffe und Produkte abdecken, d.h. die </a:t>
            </a:r>
            <a:r>
              <a:rPr lang="de-DE" sz="2800" dirty="0" err="1" smtClean="0"/>
              <a:t>SuS</a:t>
            </a:r>
            <a:r>
              <a:rPr lang="de-DE" sz="2800" dirty="0" smtClean="0"/>
              <a:t> müssen auch Arbeitstechniken wie Messen, Anreißen, Bohren, Sägen usw. anwenden.</a:t>
            </a:r>
          </a:p>
          <a:p>
            <a:pPr marL="457200" indent="-457200">
              <a:buFont typeface="Arial" panose="020B0604020202020204" pitchFamily="34" charset="0"/>
              <a:buChar char="•"/>
            </a:pPr>
            <a:endParaRPr lang="de-DE" sz="1600" dirty="0"/>
          </a:p>
          <a:p>
            <a:pPr marL="457200" indent="-457200">
              <a:buFont typeface="Arial" panose="020B0604020202020204" pitchFamily="34" charset="0"/>
              <a:buChar char="•"/>
            </a:pPr>
            <a:endParaRPr lang="de-DE" sz="1600" dirty="0"/>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FAQs zur Aufgabenstellung</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494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1340768"/>
            <a:ext cx="78282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smtClean="0">
                <a:solidFill>
                  <a:srgbClr val="002060"/>
                </a:solidFill>
              </a:rPr>
              <a:t>Können die internen Sensoren und Aktoren von </a:t>
            </a:r>
            <a:r>
              <a:rPr lang="de-DE" sz="2800" b="1" dirty="0" err="1" smtClean="0">
                <a:solidFill>
                  <a:srgbClr val="002060"/>
                </a:solidFill>
              </a:rPr>
              <a:t>Calliope</a:t>
            </a:r>
            <a:r>
              <a:rPr lang="de-DE" sz="2800" b="1" dirty="0" smtClean="0">
                <a:solidFill>
                  <a:srgbClr val="002060"/>
                </a:solidFill>
              </a:rPr>
              <a:t> und Micro:Bit verwendet werden?</a:t>
            </a:r>
          </a:p>
          <a:p>
            <a:endParaRPr lang="de-DE" sz="2800" dirty="0"/>
          </a:p>
          <a:p>
            <a:pPr lvl="1"/>
            <a:r>
              <a:rPr lang="de-DE" sz="2800" b="1" dirty="0" smtClean="0">
                <a:solidFill>
                  <a:srgbClr val="002060"/>
                </a:solidFill>
              </a:rPr>
              <a:t>Ja,</a:t>
            </a:r>
            <a:r>
              <a:rPr lang="de-DE" sz="2800" dirty="0" smtClean="0"/>
              <a:t> aber die Aufgabenstellung muss so sein, dass außer den internen Aktoren und Sensoren mindestens 3 externe Bauteile abgefragt bzw. angesteuert werden.</a:t>
            </a:r>
            <a:endParaRPr lang="de-DE" sz="1600" dirty="0"/>
          </a:p>
        </p:txBody>
      </p:sp>
      <p:sp>
        <p:nvSpPr>
          <p:cNvPr id="11" name="Textfeld 10"/>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FAQs zur Aufgabenstellung</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933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1340768"/>
            <a:ext cx="782824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smtClean="0">
                <a:solidFill>
                  <a:srgbClr val="002060"/>
                </a:solidFill>
              </a:rPr>
              <a:t>Können Teile des Funktionsmodells auch schon vor der Prüfung  gefertigt werden?</a:t>
            </a:r>
          </a:p>
          <a:p>
            <a:endParaRPr lang="de-DE" sz="2800" dirty="0"/>
          </a:p>
          <a:p>
            <a:pPr lvl="1"/>
            <a:r>
              <a:rPr lang="de-DE" sz="2800" b="1" dirty="0" smtClean="0">
                <a:solidFill>
                  <a:srgbClr val="002060"/>
                </a:solidFill>
              </a:rPr>
              <a:t>Ja,</a:t>
            </a:r>
            <a:r>
              <a:rPr lang="de-DE" sz="2800" dirty="0" smtClean="0"/>
              <a:t> da die Prüfungszeit sehr knapp bemessen ist, kann es durchaus Sinn machen, z.B. eine Motorhalterung schon vorher herzustellen. Wichtig ist, dass nicht all zu viel von der Aufgabenstellung verraten wird und das Teil bei der Bewertung nicht berücksichtigt wird.</a:t>
            </a:r>
            <a:endParaRPr lang="de-DE" sz="1600" dirty="0"/>
          </a:p>
        </p:txBody>
      </p:sp>
      <p:sp>
        <p:nvSpPr>
          <p:cNvPr id="11" name="Textfeld 10"/>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FAQs zur Aufgabenstellung</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37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Aufgabenpool Werkrealschule</a:t>
            </a:r>
            <a:endParaRPr lang="de-DE" b="1" spc="300" dirty="0">
              <a:solidFill>
                <a:schemeClr val="bg1"/>
              </a:solidFill>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3000357624"/>
              </p:ext>
            </p:extLst>
          </p:nvPr>
        </p:nvGraphicFramePr>
        <p:xfrm>
          <a:off x="1115616" y="265738"/>
          <a:ext cx="7704856" cy="6131468"/>
        </p:xfrm>
        <a:graphic>
          <a:graphicData uri="http://schemas.openxmlformats.org/drawingml/2006/table">
            <a:tbl>
              <a:tblPr firstRow="1" firstCol="1" bandRow="1">
                <a:tableStyleId>{5C22544A-7EE6-4342-B048-85BDC9FD1C3A}</a:tableStyleId>
              </a:tblPr>
              <a:tblGrid>
                <a:gridCol w="2157360">
                  <a:extLst>
                    <a:ext uri="{9D8B030D-6E8A-4147-A177-3AD203B41FA5}">
                      <a16:colId xmlns:a16="http://schemas.microsoft.com/office/drawing/2014/main" val="451675168"/>
                    </a:ext>
                  </a:extLst>
                </a:gridCol>
                <a:gridCol w="1422129">
                  <a:extLst>
                    <a:ext uri="{9D8B030D-6E8A-4147-A177-3AD203B41FA5}">
                      <a16:colId xmlns:a16="http://schemas.microsoft.com/office/drawing/2014/main" val="1080324532"/>
                    </a:ext>
                  </a:extLst>
                </a:gridCol>
                <a:gridCol w="2161166">
                  <a:extLst>
                    <a:ext uri="{9D8B030D-6E8A-4147-A177-3AD203B41FA5}">
                      <a16:colId xmlns:a16="http://schemas.microsoft.com/office/drawing/2014/main" val="813167742"/>
                    </a:ext>
                  </a:extLst>
                </a:gridCol>
                <a:gridCol w="1964201">
                  <a:extLst>
                    <a:ext uri="{9D8B030D-6E8A-4147-A177-3AD203B41FA5}">
                      <a16:colId xmlns:a16="http://schemas.microsoft.com/office/drawing/2014/main" val="1945518291"/>
                    </a:ext>
                  </a:extLst>
                </a:gridCol>
              </a:tblGrid>
              <a:tr h="268442">
                <a:tc>
                  <a:txBody>
                    <a:bodyPr/>
                    <a:lstStyle/>
                    <a:p>
                      <a:pPr algn="ctr">
                        <a:lnSpc>
                          <a:spcPct val="107000"/>
                        </a:lnSpc>
                        <a:spcAft>
                          <a:spcPts val="0"/>
                        </a:spcAft>
                      </a:pP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Bereich</a:t>
                      </a:r>
                      <a:r>
                        <a:rPr lang="de-DE" sz="16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Mensch und Technik</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solidFill>
                            <a:schemeClr val="bg1"/>
                          </a:solidFill>
                          <a:effectLst/>
                          <a:latin typeface="Arial" panose="020B0604020202020204" pitchFamily="34" charset="0"/>
                          <a:cs typeface="Arial" panose="020B0604020202020204" pitchFamily="34" charset="0"/>
                        </a:rPr>
                        <a:t>Möglichkeiten der Realisierung</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solidFill>
                            <a:schemeClr val="bg1"/>
                          </a:solidFill>
                          <a:effectLst/>
                          <a:latin typeface="Arial" panose="020B0604020202020204" pitchFamily="34" charset="0"/>
                          <a:cs typeface="Arial" panose="020B0604020202020204" pitchFamily="34" charset="0"/>
                        </a:rPr>
                        <a:t>Aktoren/ Sensoren</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1589354231"/>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Alarmanlage</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effectLst/>
                          <a:latin typeface="Arial" panose="020B0604020202020204" pitchFamily="34" charset="0"/>
                          <a:cs typeface="Arial" panose="020B0604020202020204" pitchFamily="34" charset="0"/>
                        </a:rPr>
                        <a:t>Summer (LED</a:t>
                      </a:r>
                      <a:r>
                        <a:rPr lang="de-DE" sz="1600" dirty="0" smtClean="0">
                          <a:effectLst/>
                          <a:latin typeface="Arial" panose="020B0604020202020204" pitchFamily="34" charset="0"/>
                          <a:cs typeface="Arial" panose="020B0604020202020204" pitchFamily="34" charset="0"/>
                        </a:rPr>
                        <a:t>)</a:t>
                      </a:r>
                    </a:p>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Taster</a:t>
                      </a:r>
                    </a:p>
                    <a:p>
                      <a:pPr algn="ctr">
                        <a:lnSpc>
                          <a:spcPct val="107000"/>
                        </a:lnSpc>
                        <a:spcAft>
                          <a:spcPts val="0"/>
                        </a:spcAft>
                      </a:pPr>
                      <a:r>
                        <a:rPr lang="de-DE" sz="1600" dirty="0" err="1" smtClean="0">
                          <a:effectLst/>
                          <a:latin typeface="Arial" panose="020B0604020202020204" pitchFamily="34" charset="0"/>
                          <a:ea typeface="Calibri" panose="020F0502020204030204" pitchFamily="34" charset="0"/>
                          <a:cs typeface="Arial" panose="020B0604020202020204" pitchFamily="34" charset="0"/>
                        </a:rPr>
                        <a:t>Reedkontakt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2659315180"/>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hlinkClick r:id="rId3" action="ppaction://hlinkfile"/>
                        </a:rPr>
                        <a:t>WC </a:t>
                      </a:r>
                      <a:r>
                        <a:rPr lang="de-DE" sz="1600" dirty="0" smtClean="0">
                          <a:solidFill>
                            <a:schemeClr val="tx2">
                              <a:lumMod val="50000"/>
                            </a:schemeClr>
                          </a:solidFill>
                          <a:effectLst/>
                          <a:latin typeface="Arial" panose="020B0604020202020204" pitchFamily="34" charset="0"/>
                          <a:cs typeface="Arial" panose="020B0604020202020204" pitchFamily="34" charset="0"/>
                          <a:hlinkClick r:id="rId3" action="ppaction://hlinkfile"/>
                        </a:rPr>
                        <a:t>Belüftung</a:t>
                      </a:r>
                      <a:endParaRPr lang="de-DE" sz="1600" dirty="0" smtClean="0">
                        <a:solidFill>
                          <a:schemeClr val="tx2">
                            <a:lumMod val="50000"/>
                          </a:schemeClr>
                        </a:solidFill>
                        <a:effectLst/>
                        <a:latin typeface="Arial" panose="020B060402020202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effectLst/>
                          <a:latin typeface="Arial" panose="020B0604020202020204" pitchFamily="34" charset="0"/>
                          <a:cs typeface="Arial" panose="020B0604020202020204" pitchFamily="34" charset="0"/>
                        </a:rPr>
                        <a:t>Gleichstrommotor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cs typeface="Arial" panose="020B0604020202020204" pitchFamily="34" charset="0"/>
                        </a:rPr>
                        <a:t>Schalter (Taster)</a:t>
                      </a:r>
                    </a:p>
                  </a:txBody>
                  <a:tcPr marL="40322" marR="40322" marT="0" marB="0" anchor="ctr"/>
                </a:tc>
                <a:extLst>
                  <a:ext uri="{0D108BD9-81ED-4DB2-BD59-A6C34878D82A}">
                    <a16:rowId xmlns:a16="http://schemas.microsoft.com/office/drawing/2014/main" val="2995178833"/>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ea typeface="+mn-ea"/>
                          <a:cs typeface="Arial" panose="020B0604020202020204" pitchFamily="34" charset="0"/>
                          <a:hlinkClick r:id="rId4" action="ppaction://hlinkfile"/>
                        </a:rPr>
                        <a:t>Klingelanlage mit Sensortaster</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2 x Sensortaster</a:t>
                      </a:r>
                    </a:p>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Summer (Lautsprecher)</a:t>
                      </a:r>
                    </a:p>
                  </a:txBody>
                  <a:tcPr marL="40322" marR="40322" marT="0" marB="0" anchor="ctr"/>
                </a:tc>
                <a:extLst>
                  <a:ext uri="{0D108BD9-81ED-4DB2-BD59-A6C34878D82A}">
                    <a16:rowId xmlns:a16="http://schemas.microsoft.com/office/drawing/2014/main" val="3472603094"/>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Treppenhauslicht</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effectLst/>
                          <a:latin typeface="Arial" panose="020B0604020202020204" pitchFamily="34" charset="0"/>
                          <a:cs typeface="Arial" panose="020B0604020202020204" pitchFamily="34" charset="0"/>
                        </a:rPr>
                        <a:t>LED (Glühlampe</a:t>
                      </a:r>
                      <a:r>
                        <a:rPr lang="de-DE" sz="1600" dirty="0" smtClean="0">
                          <a:effectLst/>
                          <a:latin typeface="Arial" panose="020B0604020202020204" pitchFamily="34" charset="0"/>
                          <a:cs typeface="Arial" panose="020B0604020202020204" pitchFamily="34" charset="0"/>
                        </a:rPr>
                        <a:t>) </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2 x Taster</a:t>
                      </a:r>
                    </a:p>
                  </a:txBody>
                  <a:tcPr marL="40322" marR="40322" marT="0" marB="0" anchor="ctr"/>
                </a:tc>
                <a:extLst>
                  <a:ext uri="{0D108BD9-81ED-4DB2-BD59-A6C34878D82A}">
                    <a16:rowId xmlns:a16="http://schemas.microsoft.com/office/drawing/2014/main" val="329267143"/>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5" action="ppaction://hlinkfile"/>
                        </a:rPr>
                        <a:t>Ampel</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LEDs rot, gelb, </a:t>
                      </a:r>
                      <a:r>
                        <a:rPr lang="de-DE" sz="1600" baseline="0" dirty="0" smtClean="0">
                          <a:effectLst/>
                          <a:latin typeface="Arial" panose="020B0604020202020204" pitchFamily="34" charset="0"/>
                          <a:cs typeface="Arial" panose="020B0604020202020204" pitchFamily="34" charset="0"/>
                        </a:rPr>
                        <a:t>grün</a:t>
                      </a:r>
                    </a:p>
                    <a:p>
                      <a:pPr algn="ctr">
                        <a:lnSpc>
                          <a:spcPct val="107000"/>
                        </a:lnSpc>
                        <a:spcAft>
                          <a:spcPts val="0"/>
                        </a:spcAft>
                      </a:pPr>
                      <a:r>
                        <a:rPr lang="de-DE" sz="1600" baseline="0" dirty="0" smtClean="0">
                          <a:effectLst/>
                          <a:latin typeface="Arial" panose="020B0604020202020204" pitchFamily="34" charset="0"/>
                          <a:cs typeface="Arial" panose="020B0604020202020204" pitchFamily="34" charset="0"/>
                        </a:rPr>
                        <a:t>Schalter (Taster)</a:t>
                      </a:r>
                      <a:endParaRPr lang="de-DE" sz="1600" dirty="0" smtClean="0">
                        <a:effectLst/>
                        <a:latin typeface="Arial" panose="020B060402020202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3955323624"/>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6" action="ppaction://hlinkfile"/>
                        </a:rPr>
                        <a:t>Innenbeleuchtung Kfz</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cs typeface="Arial" panose="020B0604020202020204" pitchFamily="34" charset="0"/>
                        </a:rPr>
                        <a:t>2 x Taster</a:t>
                      </a:r>
                    </a:p>
                  </a:txBody>
                  <a:tcPr marL="40322" marR="40322" marT="0" marB="0" anchor="ctr"/>
                </a:tc>
                <a:extLst>
                  <a:ext uri="{0D108BD9-81ED-4DB2-BD59-A6C34878D82A}">
                    <a16:rowId xmlns:a16="http://schemas.microsoft.com/office/drawing/2014/main" val="2000438509"/>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rPr>
                        <a:t>Blinker Kfz</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p>
                  </a:txBody>
                  <a:tcPr marL="40322" marR="40322"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cs typeface="Arial" panose="020B0604020202020204" pitchFamily="34" charset="0"/>
                        </a:rPr>
                        <a:t>elektronisch </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2</a:t>
                      </a:r>
                      <a:r>
                        <a:rPr lang="de-DE" sz="1600" baseline="0" dirty="0" smtClean="0">
                          <a:effectLst/>
                          <a:latin typeface="Arial" panose="020B0604020202020204" pitchFamily="34" charset="0"/>
                          <a:cs typeface="Arial" panose="020B0604020202020204" pitchFamily="34" charset="0"/>
                        </a:rPr>
                        <a:t> x LED gelb</a:t>
                      </a:r>
                      <a:endParaRPr lang="de-DE" sz="1600" dirty="0">
                        <a:effectLst/>
                        <a:latin typeface="Arial" panose="020B0604020202020204" pitchFamily="34" charset="0"/>
                        <a:cs typeface="Arial" panose="020B0604020202020204" pitchFamily="34" charset="0"/>
                      </a:endParaRPr>
                    </a:p>
                    <a:p>
                      <a:pPr algn="ctr">
                        <a:lnSpc>
                          <a:spcPct val="107000"/>
                        </a:lnSpc>
                        <a:spcAft>
                          <a:spcPts val="0"/>
                        </a:spcAft>
                      </a:pPr>
                      <a:r>
                        <a:rPr lang="de-DE" sz="1600" dirty="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Umschalter</a:t>
                      </a:r>
                    </a:p>
                  </a:txBody>
                  <a:tcPr marL="40322" marR="40322" marT="0" marB="0" anchor="ctr"/>
                </a:tc>
                <a:extLst>
                  <a:ext uri="{0D108BD9-81ED-4DB2-BD59-A6C34878D82A}">
                    <a16:rowId xmlns:a16="http://schemas.microsoft.com/office/drawing/2014/main" val="2933311035"/>
                  </a:ext>
                </a:extLst>
              </a:tr>
            </a:tbl>
          </a:graphicData>
        </a:graphic>
      </p:graphicFrame>
    </p:spTree>
    <p:extLst>
      <p:ext uri="{BB962C8B-B14F-4D97-AF65-F5344CB8AC3E}">
        <p14:creationId xmlns:p14="http://schemas.microsoft.com/office/powerpoint/2010/main" val="699990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Aufgabenpool Realschule</a:t>
            </a:r>
            <a:endParaRPr lang="de-DE" b="1" spc="300" dirty="0">
              <a:solidFill>
                <a:schemeClr val="bg1"/>
              </a:solidFill>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1516441997"/>
              </p:ext>
            </p:extLst>
          </p:nvPr>
        </p:nvGraphicFramePr>
        <p:xfrm>
          <a:off x="1115616" y="265738"/>
          <a:ext cx="7704856" cy="6262120"/>
        </p:xfrm>
        <a:graphic>
          <a:graphicData uri="http://schemas.openxmlformats.org/drawingml/2006/table">
            <a:tbl>
              <a:tblPr firstRow="1" firstCol="1" bandRow="1">
                <a:tableStyleId>{5C22544A-7EE6-4342-B048-85BDC9FD1C3A}</a:tableStyleId>
              </a:tblPr>
              <a:tblGrid>
                <a:gridCol w="2157360">
                  <a:extLst>
                    <a:ext uri="{9D8B030D-6E8A-4147-A177-3AD203B41FA5}">
                      <a16:colId xmlns:a16="http://schemas.microsoft.com/office/drawing/2014/main" val="451675168"/>
                    </a:ext>
                  </a:extLst>
                </a:gridCol>
                <a:gridCol w="1422129">
                  <a:extLst>
                    <a:ext uri="{9D8B030D-6E8A-4147-A177-3AD203B41FA5}">
                      <a16:colId xmlns:a16="http://schemas.microsoft.com/office/drawing/2014/main" val="1080324532"/>
                    </a:ext>
                  </a:extLst>
                </a:gridCol>
                <a:gridCol w="2161166">
                  <a:extLst>
                    <a:ext uri="{9D8B030D-6E8A-4147-A177-3AD203B41FA5}">
                      <a16:colId xmlns:a16="http://schemas.microsoft.com/office/drawing/2014/main" val="813167742"/>
                    </a:ext>
                  </a:extLst>
                </a:gridCol>
                <a:gridCol w="1964201">
                  <a:extLst>
                    <a:ext uri="{9D8B030D-6E8A-4147-A177-3AD203B41FA5}">
                      <a16:colId xmlns:a16="http://schemas.microsoft.com/office/drawing/2014/main" val="1945518291"/>
                    </a:ext>
                  </a:extLst>
                </a:gridCol>
              </a:tblGrid>
              <a:tr h="268442">
                <a:tc>
                  <a:txBody>
                    <a:bodyPr/>
                    <a:lstStyle/>
                    <a:p>
                      <a:pPr algn="ctr">
                        <a:lnSpc>
                          <a:spcPct val="107000"/>
                        </a:lnSpc>
                        <a:spcAft>
                          <a:spcPts val="0"/>
                        </a:spcAft>
                      </a:pP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Bereich</a:t>
                      </a:r>
                      <a:r>
                        <a:rPr lang="de-DE" sz="16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Mensch und Technik</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solidFill>
                            <a:schemeClr val="bg1"/>
                          </a:solidFill>
                          <a:effectLst/>
                          <a:latin typeface="Arial" panose="020B0604020202020204" pitchFamily="34" charset="0"/>
                          <a:cs typeface="Arial" panose="020B0604020202020204" pitchFamily="34" charset="0"/>
                        </a:rPr>
                        <a:t>Möglichkeiten der Realisierung</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solidFill>
                            <a:schemeClr val="bg1"/>
                          </a:solidFill>
                          <a:effectLst/>
                          <a:latin typeface="Arial" panose="020B0604020202020204" pitchFamily="34" charset="0"/>
                          <a:cs typeface="Arial" panose="020B0604020202020204" pitchFamily="34" charset="0"/>
                        </a:rPr>
                        <a:t>Aktoren/ Sensoren</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1589354231"/>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Alarmanlage</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effectLst/>
                          <a:latin typeface="Arial" panose="020B0604020202020204" pitchFamily="34" charset="0"/>
                          <a:cs typeface="Arial" panose="020B0604020202020204" pitchFamily="34" charset="0"/>
                        </a:rPr>
                        <a:t>Summer (LED</a:t>
                      </a:r>
                      <a:r>
                        <a:rPr lang="de-DE" sz="1600" dirty="0" smtClean="0">
                          <a:effectLst/>
                          <a:latin typeface="Arial" panose="020B0604020202020204" pitchFamily="34" charset="0"/>
                          <a:cs typeface="Arial" panose="020B0604020202020204" pitchFamily="34" charset="0"/>
                        </a:rPr>
                        <a:t>)</a:t>
                      </a:r>
                    </a:p>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Taster</a:t>
                      </a:r>
                    </a:p>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Lichtschranke</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2659315180"/>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3" action="ppaction://hlinkfile"/>
                        </a:rPr>
                        <a:t>Temperaturanzeige mit Farben </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RGB - LED</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cs typeface="Arial" panose="020B0604020202020204" pitchFamily="34" charset="0"/>
                        </a:rPr>
                        <a:t>Schalter (Taster)</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cs typeface="Arial" panose="020B0604020202020204" pitchFamily="34" charset="0"/>
                        </a:rPr>
                        <a:t>NTC</a:t>
                      </a:r>
                    </a:p>
                  </a:txBody>
                  <a:tcPr marL="40322" marR="40322" marT="0" marB="0" anchor="ctr"/>
                </a:tc>
                <a:extLst>
                  <a:ext uri="{0D108BD9-81ED-4DB2-BD59-A6C34878D82A}">
                    <a16:rowId xmlns:a16="http://schemas.microsoft.com/office/drawing/2014/main" val="2995178833"/>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Außenbeleuchtung</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effectLst/>
                          <a:latin typeface="Arial" panose="020B0604020202020204" pitchFamily="34" charset="0"/>
                          <a:cs typeface="Arial" panose="020B0604020202020204" pitchFamily="34" charset="0"/>
                        </a:rPr>
                        <a:t>LED (Glühlampe</a:t>
                      </a:r>
                      <a:r>
                        <a:rPr lang="de-DE" sz="1600" dirty="0" smtClean="0">
                          <a:effectLst/>
                          <a:latin typeface="Arial" panose="020B0604020202020204" pitchFamily="34" charset="0"/>
                          <a:cs typeface="Arial" panose="020B0604020202020204" pitchFamily="34" charset="0"/>
                        </a:rPr>
                        <a:t>) Schalter (Taster)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LDR</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3472603094"/>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Treppenhauslicht</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 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effectLst/>
                          <a:latin typeface="Arial" panose="020B0604020202020204" pitchFamily="34" charset="0"/>
                          <a:cs typeface="Arial" panose="020B0604020202020204" pitchFamily="34" charset="0"/>
                        </a:rPr>
                        <a:t>LED (Glühlampe</a:t>
                      </a:r>
                      <a:r>
                        <a:rPr lang="de-DE" sz="1600" dirty="0" smtClean="0">
                          <a:effectLst/>
                          <a:latin typeface="Arial" panose="020B0604020202020204" pitchFamily="34" charset="0"/>
                          <a:cs typeface="Arial" panose="020B0604020202020204" pitchFamily="34" charset="0"/>
                        </a:rPr>
                        <a:t>) </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2 x Taster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Potentiometer</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329267143"/>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Lüftung</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Gleichstrommotor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Schalter (Taster) </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Potentiometer (NTC)</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3955323624"/>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Dimmer</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 weiß</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Schalter (Taster)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 Potentiometer</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2000438509"/>
                  </a:ext>
                </a:extLst>
              </a:tr>
              <a:tr h="750102">
                <a:tc>
                  <a:txBody>
                    <a:bodyPr/>
                    <a:lstStyle/>
                    <a:p>
                      <a:pPr>
                        <a:lnSpc>
                          <a:spcPct val="107000"/>
                        </a:lnSpc>
                        <a:spcAft>
                          <a:spcPts val="0"/>
                        </a:spcAft>
                      </a:pPr>
                      <a:r>
                        <a:rPr lang="de-DE" sz="1600" dirty="0">
                          <a:solidFill>
                            <a:schemeClr val="tx2">
                              <a:lumMod val="50000"/>
                            </a:schemeClr>
                          </a:solidFill>
                          <a:effectLst/>
                          <a:latin typeface="Arial" panose="020B0604020202020204" pitchFamily="34" charset="0"/>
                          <a:cs typeface="Arial" panose="020B0604020202020204" pitchFamily="34" charset="0"/>
                        </a:rPr>
                        <a:t>Gewächshaus</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Bautechnik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effectLst/>
                          <a:latin typeface="Arial" panose="020B0604020202020204" pitchFamily="34" charset="0"/>
                          <a:cs typeface="Arial" panose="020B0604020202020204" pitchFamily="34" charset="0"/>
                        </a:rPr>
                        <a:t>Servomotor</a:t>
                      </a:r>
                    </a:p>
                    <a:p>
                      <a:pPr algn="ctr">
                        <a:lnSpc>
                          <a:spcPct val="107000"/>
                        </a:lnSpc>
                        <a:spcAft>
                          <a:spcPts val="0"/>
                        </a:spcAft>
                      </a:pPr>
                      <a:r>
                        <a:rPr lang="de-DE" sz="1600" dirty="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Glühlampe</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NTC</a:t>
                      </a:r>
                      <a:r>
                        <a:rPr lang="de-DE" sz="1600" dirty="0">
                          <a:effectLst/>
                          <a:latin typeface="Arial" panose="020B0604020202020204" pitchFamily="34" charset="0"/>
                          <a:cs typeface="Arial" panose="020B0604020202020204" pitchFamily="34" charset="0"/>
                        </a:rPr>
                        <a:t> </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2933311035"/>
                  </a:ext>
                </a:extLst>
              </a:tr>
            </a:tbl>
          </a:graphicData>
        </a:graphic>
      </p:graphicFrame>
    </p:spTree>
    <p:extLst>
      <p:ext uri="{BB962C8B-B14F-4D97-AF65-F5344CB8AC3E}">
        <p14:creationId xmlns:p14="http://schemas.microsoft.com/office/powerpoint/2010/main" val="61581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Aufgabenpool Realschule</a:t>
            </a:r>
            <a:endParaRPr lang="de-DE" b="1" spc="300" dirty="0">
              <a:solidFill>
                <a:schemeClr val="bg1"/>
              </a:solidFill>
              <a:latin typeface="Arial" panose="020B0604020202020204" pitchFamily="34" charset="0"/>
              <a:cs typeface="Arial" panose="020B0604020202020204" pitchFamily="34" charset="0"/>
            </a:endParaRPr>
          </a:p>
        </p:txBody>
      </p:sp>
      <p:graphicFrame>
        <p:nvGraphicFramePr>
          <p:cNvPr id="2" name="Tabelle 1"/>
          <p:cNvGraphicFramePr>
            <a:graphicFrameLocks noGrp="1"/>
          </p:cNvGraphicFramePr>
          <p:nvPr>
            <p:extLst>
              <p:ext uri="{D42A27DB-BD31-4B8C-83A1-F6EECF244321}">
                <p14:modId xmlns:p14="http://schemas.microsoft.com/office/powerpoint/2010/main" val="980979164"/>
              </p:ext>
            </p:extLst>
          </p:nvPr>
        </p:nvGraphicFramePr>
        <p:xfrm>
          <a:off x="1115616" y="265738"/>
          <a:ext cx="7704856" cy="6229457"/>
        </p:xfrm>
        <a:graphic>
          <a:graphicData uri="http://schemas.openxmlformats.org/drawingml/2006/table">
            <a:tbl>
              <a:tblPr firstRow="1" firstCol="1" bandRow="1">
                <a:tableStyleId>{5C22544A-7EE6-4342-B048-85BDC9FD1C3A}</a:tableStyleId>
              </a:tblPr>
              <a:tblGrid>
                <a:gridCol w="2157360">
                  <a:extLst>
                    <a:ext uri="{9D8B030D-6E8A-4147-A177-3AD203B41FA5}">
                      <a16:colId xmlns:a16="http://schemas.microsoft.com/office/drawing/2014/main" val="451675168"/>
                    </a:ext>
                  </a:extLst>
                </a:gridCol>
                <a:gridCol w="1422129">
                  <a:extLst>
                    <a:ext uri="{9D8B030D-6E8A-4147-A177-3AD203B41FA5}">
                      <a16:colId xmlns:a16="http://schemas.microsoft.com/office/drawing/2014/main" val="1080324532"/>
                    </a:ext>
                  </a:extLst>
                </a:gridCol>
                <a:gridCol w="2161166">
                  <a:extLst>
                    <a:ext uri="{9D8B030D-6E8A-4147-A177-3AD203B41FA5}">
                      <a16:colId xmlns:a16="http://schemas.microsoft.com/office/drawing/2014/main" val="813167742"/>
                    </a:ext>
                  </a:extLst>
                </a:gridCol>
                <a:gridCol w="1964201">
                  <a:extLst>
                    <a:ext uri="{9D8B030D-6E8A-4147-A177-3AD203B41FA5}">
                      <a16:colId xmlns:a16="http://schemas.microsoft.com/office/drawing/2014/main" val="1945518291"/>
                    </a:ext>
                  </a:extLst>
                </a:gridCol>
              </a:tblGrid>
              <a:tr h="268442">
                <a:tc>
                  <a:txBody>
                    <a:bodyPr/>
                    <a:lstStyle/>
                    <a:p>
                      <a:pPr algn="ctr">
                        <a:lnSpc>
                          <a:spcPct val="107000"/>
                        </a:lnSpc>
                        <a:spcAft>
                          <a:spcPts val="0"/>
                        </a:spcAft>
                      </a:pP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Bereich</a:t>
                      </a:r>
                      <a:r>
                        <a:rPr lang="de-DE" sz="16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Mensch und Technik</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a:solidFill>
                            <a:schemeClr val="bg1"/>
                          </a:solidFill>
                          <a:effectLst/>
                          <a:latin typeface="Arial" panose="020B0604020202020204" pitchFamily="34" charset="0"/>
                          <a:cs typeface="Arial" panose="020B0604020202020204" pitchFamily="34" charset="0"/>
                        </a:rPr>
                        <a:t>Möglichkeiten der Realisierung</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solidFill>
                            <a:schemeClr val="bg1"/>
                          </a:solidFill>
                          <a:effectLst/>
                          <a:latin typeface="Arial" panose="020B0604020202020204" pitchFamily="34" charset="0"/>
                          <a:cs typeface="Arial" panose="020B0604020202020204" pitchFamily="34" charset="0"/>
                        </a:rPr>
                        <a:t>Aktoren/ Sensoren</a:t>
                      </a:r>
                      <a:endParaRPr lang="de-DE"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1589354231"/>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3" action="ppaction://hlinkfile"/>
                        </a:rPr>
                        <a:t>Ampel</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LEDs rot, gelb, </a:t>
                      </a:r>
                      <a:r>
                        <a:rPr lang="de-DE" sz="1600" baseline="0" dirty="0" smtClean="0">
                          <a:effectLst/>
                          <a:latin typeface="Arial" panose="020B0604020202020204" pitchFamily="34" charset="0"/>
                          <a:cs typeface="Arial" panose="020B0604020202020204" pitchFamily="34" charset="0"/>
                        </a:rPr>
                        <a:t>grün</a:t>
                      </a:r>
                      <a:endParaRPr lang="de-DE" sz="1600" dirty="0" smtClean="0">
                        <a:effectLst/>
                        <a:latin typeface="Arial" panose="020B0604020202020204" pitchFamily="34" charset="0"/>
                        <a:cs typeface="Arial" panose="020B0604020202020204" pitchFamily="34" charset="0"/>
                      </a:endParaRPr>
                    </a:p>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Potentiometer</a:t>
                      </a:r>
                    </a:p>
                  </a:txBody>
                  <a:tcPr marL="40322" marR="40322" marT="0" marB="0" anchor="ctr"/>
                </a:tc>
                <a:extLst>
                  <a:ext uri="{0D108BD9-81ED-4DB2-BD59-A6C34878D82A}">
                    <a16:rowId xmlns:a16="http://schemas.microsoft.com/office/drawing/2014/main" val="2659315180"/>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4" action="ppaction://hlinkfile"/>
                        </a:rPr>
                        <a:t>Innenbeleuchtung Kfz (gedimmtes Ausschalten)</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algn="ctr">
                        <a:lnSpc>
                          <a:spcPct val="107000"/>
                        </a:lnSpc>
                        <a:spcAft>
                          <a:spcPts val="0"/>
                        </a:spcAft>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a:t>
                      </a:r>
                    </a:p>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cs typeface="Arial" panose="020B0604020202020204" pitchFamily="34" charset="0"/>
                        </a:rPr>
                        <a:t>2 x Taster</a:t>
                      </a:r>
                    </a:p>
                  </a:txBody>
                  <a:tcPr marL="40322" marR="40322" marT="0" marB="0" anchor="ctr"/>
                </a:tc>
                <a:extLst>
                  <a:ext uri="{0D108BD9-81ED-4DB2-BD59-A6C34878D82A}">
                    <a16:rowId xmlns:a16="http://schemas.microsoft.com/office/drawing/2014/main" val="2995178833"/>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rPr>
                        <a:t>Scheibenwischer</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Servomotor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Umschalter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Regensensor</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3472603094"/>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5" action="ppaction://hlinkfile"/>
                        </a:rPr>
                        <a:t>Schrankenanlage</a:t>
                      </a:r>
                      <a:endParaRPr lang="de-DE" sz="1600" dirty="0" smtClean="0">
                        <a:solidFill>
                          <a:schemeClr val="tx2">
                            <a:lumMod val="50000"/>
                          </a:schemeClr>
                        </a:solidFill>
                        <a:effectLst/>
                        <a:latin typeface="Arial" panose="020B060402020202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Servomotor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Taster</a:t>
                      </a:r>
                    </a:p>
                    <a:p>
                      <a:pPr algn="ctr">
                        <a:lnSpc>
                          <a:spcPct val="107000"/>
                        </a:lnSpc>
                        <a:spcAft>
                          <a:spcPts val="0"/>
                        </a:spcAft>
                      </a:pPr>
                      <a:r>
                        <a:rPr lang="de-DE" sz="1600" dirty="0" err="1" smtClean="0">
                          <a:effectLst/>
                          <a:latin typeface="Arial" panose="020B0604020202020204" pitchFamily="34" charset="0"/>
                          <a:cs typeface="Arial" panose="020B0604020202020204" pitchFamily="34" charset="0"/>
                        </a:rPr>
                        <a:t>Reedkontakt</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329267143"/>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rPr>
                        <a:t>Kurvenlicht</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 weiß</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Servomotor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Potentiometer</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3955323624"/>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6" action="ppaction://hlinkfile"/>
                        </a:rPr>
                        <a:t>Automatisches Fahrradlicht</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Mobilität</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elektronisch</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LED weiß</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Umschalter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 LDR</a:t>
                      </a:r>
                      <a:endParaRPr lang="de-DE" sz="1600" dirty="0" smtClean="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2000438509"/>
                  </a:ext>
                </a:extLst>
              </a:tr>
              <a:tr h="750102">
                <a:tc>
                  <a:txBody>
                    <a:bodyPr/>
                    <a:lstStyle/>
                    <a:p>
                      <a:pPr>
                        <a:lnSpc>
                          <a:spcPct val="107000"/>
                        </a:lnSpc>
                        <a:spcAft>
                          <a:spcPts val="0"/>
                        </a:spcAft>
                      </a:pPr>
                      <a:r>
                        <a:rPr lang="de-DE" sz="1600" dirty="0" smtClean="0">
                          <a:solidFill>
                            <a:schemeClr val="tx2">
                              <a:lumMod val="50000"/>
                            </a:schemeClr>
                          </a:solidFill>
                          <a:effectLst/>
                          <a:latin typeface="Arial" panose="020B0604020202020204" pitchFamily="34" charset="0"/>
                          <a:cs typeface="Arial" panose="020B0604020202020204" pitchFamily="34" charset="0"/>
                          <a:hlinkClick r:id="rId7" action="ppaction://hlinkfile"/>
                        </a:rPr>
                        <a:t>Bohrmaschine</a:t>
                      </a:r>
                      <a:r>
                        <a:rPr lang="de-DE" sz="1600" baseline="0" dirty="0" smtClean="0">
                          <a:solidFill>
                            <a:schemeClr val="tx2">
                              <a:lumMod val="50000"/>
                            </a:schemeClr>
                          </a:solidFill>
                          <a:effectLst/>
                          <a:latin typeface="Arial" panose="020B0604020202020204" pitchFamily="34" charset="0"/>
                          <a:cs typeface="Arial" panose="020B0604020202020204" pitchFamily="34" charset="0"/>
                          <a:hlinkClick r:id="rId7" action="ppaction://hlinkfile"/>
                        </a:rPr>
                        <a:t> mit einstellbarer Drehzahl</a:t>
                      </a:r>
                      <a:endParaRPr lang="de-DE" sz="16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de-DE" sz="1600" dirty="0" smtClean="0">
                          <a:effectLst/>
                          <a:latin typeface="Arial" panose="020B0604020202020204" pitchFamily="34" charset="0"/>
                          <a:ea typeface="Calibri" panose="020F0502020204030204" pitchFamily="34" charset="0"/>
                          <a:cs typeface="Arial" panose="020B0604020202020204" pitchFamily="34" charset="0"/>
                        </a:rPr>
                        <a:t>Produktions-technik</a:t>
                      </a: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computergestützt</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tc>
                  <a:txBody>
                    <a:bodyPr/>
                    <a:lstStyle/>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Gleichstrommotor</a:t>
                      </a:r>
                      <a:endParaRPr lang="de-DE" sz="1600" dirty="0">
                        <a:effectLst/>
                        <a:latin typeface="Arial" panose="020B0604020202020204" pitchFamily="34" charset="0"/>
                        <a:cs typeface="Arial" panose="020B0604020202020204" pitchFamily="34" charset="0"/>
                      </a:endParaRPr>
                    </a:p>
                    <a:p>
                      <a:pPr algn="ctr">
                        <a:lnSpc>
                          <a:spcPct val="107000"/>
                        </a:lnSpc>
                        <a:spcAft>
                          <a:spcPts val="0"/>
                        </a:spcAft>
                      </a:pPr>
                      <a:r>
                        <a:rPr lang="de-DE" sz="1600" dirty="0">
                          <a:effectLst/>
                          <a:latin typeface="Arial" panose="020B0604020202020204" pitchFamily="34" charset="0"/>
                          <a:cs typeface="Arial" panose="020B0604020202020204" pitchFamily="34" charset="0"/>
                        </a:rPr>
                        <a:t> </a:t>
                      </a:r>
                      <a:r>
                        <a:rPr lang="de-DE" sz="1600" dirty="0" smtClean="0">
                          <a:effectLst/>
                          <a:latin typeface="Arial" panose="020B0604020202020204" pitchFamily="34" charset="0"/>
                          <a:cs typeface="Arial" panose="020B0604020202020204" pitchFamily="34" charset="0"/>
                        </a:rPr>
                        <a:t>Schalter</a:t>
                      </a:r>
                    </a:p>
                    <a:p>
                      <a:pPr algn="ctr">
                        <a:lnSpc>
                          <a:spcPct val="107000"/>
                        </a:lnSpc>
                        <a:spcAft>
                          <a:spcPts val="0"/>
                        </a:spcAft>
                      </a:pPr>
                      <a:r>
                        <a:rPr lang="de-DE" sz="1600" dirty="0" smtClean="0">
                          <a:effectLst/>
                          <a:latin typeface="Arial" panose="020B0604020202020204" pitchFamily="34" charset="0"/>
                          <a:cs typeface="Arial" panose="020B0604020202020204" pitchFamily="34" charset="0"/>
                        </a:rPr>
                        <a:t>Potentiometer</a:t>
                      </a:r>
                      <a:endParaRPr lang="de-DE" sz="1600" dirty="0">
                        <a:effectLst/>
                        <a:latin typeface="Arial" panose="020B0604020202020204" pitchFamily="34" charset="0"/>
                        <a:ea typeface="Calibri" panose="020F0502020204030204" pitchFamily="34" charset="0"/>
                        <a:cs typeface="Arial" panose="020B0604020202020204" pitchFamily="34" charset="0"/>
                      </a:endParaRPr>
                    </a:p>
                  </a:txBody>
                  <a:tcPr marL="40322" marR="40322" marT="0" marB="0" anchor="ctr"/>
                </a:tc>
                <a:extLst>
                  <a:ext uri="{0D108BD9-81ED-4DB2-BD59-A6C34878D82A}">
                    <a16:rowId xmlns:a16="http://schemas.microsoft.com/office/drawing/2014/main" val="2933311035"/>
                  </a:ext>
                </a:extLst>
              </a:tr>
            </a:tbl>
          </a:graphicData>
        </a:graphic>
      </p:graphicFrame>
      <p:sp>
        <p:nvSpPr>
          <p:cNvPr id="8" name="Textfeld 7"/>
          <p:cNvSpPr txBox="1"/>
          <p:nvPr/>
        </p:nvSpPr>
        <p:spPr>
          <a:xfrm>
            <a:off x="3059832" y="6484273"/>
            <a:ext cx="4046942" cy="369332"/>
          </a:xfrm>
          <a:prstGeom prst="rect">
            <a:avLst/>
          </a:prstGeom>
          <a:noFill/>
        </p:spPr>
        <p:txBody>
          <a:bodyPr wrap="none" rtlCol="0">
            <a:spAutoFit/>
          </a:bodyPr>
          <a:lstStyle/>
          <a:p>
            <a:r>
              <a:rPr lang="de-DE" dirty="0" smtClean="0">
                <a:hlinkClick r:id="rId8" action="ppaction://hlinkfile"/>
              </a:rPr>
              <a:t>Leerformular Aufgabe Praktische Prüfung</a:t>
            </a:r>
            <a:endParaRPr lang="de-DE" dirty="0" smtClean="0"/>
          </a:p>
        </p:txBody>
      </p:sp>
    </p:spTree>
    <p:extLst>
      <p:ext uri="{BB962C8B-B14F-4D97-AF65-F5344CB8AC3E}">
        <p14:creationId xmlns:p14="http://schemas.microsoft.com/office/powerpoint/2010/main" val="2932434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899592" y="188640"/>
            <a:ext cx="79208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Empfehlungen zur Durchführung der Praktischen  Prüfung  </a:t>
            </a:r>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Durchführungsvorschläge</a:t>
            </a:r>
            <a:endParaRPr lang="de-DE" sz="2800" b="1" spc="300" dirty="0">
              <a:solidFill>
                <a:schemeClr val="bg1"/>
              </a:solidFill>
              <a:latin typeface="Arial" panose="020B0604020202020204" pitchFamily="34" charset="0"/>
              <a:cs typeface="Arial" panose="020B0604020202020204" pitchFamily="34" charset="0"/>
            </a:endParaRPr>
          </a:p>
        </p:txBody>
      </p:sp>
      <p:graphicFrame>
        <p:nvGraphicFramePr>
          <p:cNvPr id="20" name="Tabelle 19">
            <a:extLst>
              <a:ext uri="{FF2B5EF4-FFF2-40B4-BE49-F238E27FC236}">
                <a16:creationId xmlns:a16="http://schemas.microsoft.com/office/drawing/2014/main" id="{2F6938F8-E7BB-4D34-BBA9-5FBE3F33ECD6}"/>
              </a:ext>
            </a:extLst>
          </p:cNvPr>
          <p:cNvGraphicFramePr>
            <a:graphicFrameLocks noGrp="1"/>
          </p:cNvGraphicFramePr>
          <p:nvPr>
            <p:extLst>
              <p:ext uri="{D42A27DB-BD31-4B8C-83A1-F6EECF244321}">
                <p14:modId xmlns:p14="http://schemas.microsoft.com/office/powerpoint/2010/main" val="1956207504"/>
              </p:ext>
            </p:extLst>
          </p:nvPr>
        </p:nvGraphicFramePr>
        <p:xfrm>
          <a:off x="1100841" y="1582025"/>
          <a:ext cx="6583303" cy="3738572"/>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407655">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22952">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618579">
                  <a:extLst>
                    <a:ext uri="{9D8B030D-6E8A-4147-A177-3AD203B41FA5}">
                      <a16:colId xmlns:a16="http://schemas.microsoft.com/office/drawing/2014/main" val="20005"/>
                    </a:ext>
                  </a:extLst>
                </a:gridCol>
                <a:gridCol w="461541">
                  <a:extLst>
                    <a:ext uri="{9D8B030D-6E8A-4147-A177-3AD203B41FA5}">
                      <a16:colId xmlns:a16="http://schemas.microsoft.com/office/drawing/2014/main" val="1810677879"/>
                    </a:ext>
                  </a:extLst>
                </a:gridCol>
              </a:tblGrid>
              <a:tr h="0">
                <a:tc>
                  <a:txBody>
                    <a:bodyPr/>
                    <a:lstStyle/>
                    <a:p>
                      <a:pPr algn="ctr"/>
                      <a:endParaRPr lang="de-DE" dirty="0"/>
                    </a:p>
                  </a:txBody>
                  <a:tcPr anchor="ctr">
                    <a:solidFill>
                      <a:srgbClr val="E6B9B8"/>
                    </a:solidFill>
                  </a:tcPr>
                </a:tc>
                <a:tc>
                  <a:txBody>
                    <a:bodyPr/>
                    <a:lstStyle/>
                    <a:p>
                      <a:pPr algn="ctr"/>
                      <a:r>
                        <a:rPr lang="de-DE" sz="1200" b="1" dirty="0"/>
                        <a:t>Montag</a:t>
                      </a:r>
                    </a:p>
                  </a:txBody>
                  <a:tcPr>
                    <a:solidFill>
                      <a:srgbClr val="E6B9B8"/>
                    </a:solidFill>
                  </a:tcPr>
                </a:tc>
                <a:tc>
                  <a:txBody>
                    <a:bodyPr/>
                    <a:lstStyle/>
                    <a:p>
                      <a:pPr algn="ctr"/>
                      <a:r>
                        <a:rPr lang="de-DE" sz="1200" b="1" dirty="0"/>
                        <a:t>Dienstag</a:t>
                      </a:r>
                    </a:p>
                  </a:txBody>
                  <a:tcPr>
                    <a:solidFill>
                      <a:srgbClr val="E6B9B8"/>
                    </a:solidFill>
                  </a:tcPr>
                </a:tc>
                <a:tc>
                  <a:txBody>
                    <a:bodyPr/>
                    <a:lstStyle/>
                    <a:p>
                      <a:pPr algn="ctr"/>
                      <a:r>
                        <a:rPr lang="de-DE" sz="1200" b="1" dirty="0"/>
                        <a:t>Mittwoch</a:t>
                      </a:r>
                    </a:p>
                  </a:txBody>
                  <a:tcPr>
                    <a:solidFill>
                      <a:srgbClr val="E6B9B8"/>
                    </a:solidFill>
                  </a:tcPr>
                </a:tc>
                <a:tc>
                  <a:txBody>
                    <a:bodyPr/>
                    <a:lstStyle/>
                    <a:p>
                      <a:pPr algn="ctr"/>
                      <a:r>
                        <a:rPr lang="de-DE" sz="1200" b="1" dirty="0"/>
                        <a:t>Donnerstag</a:t>
                      </a:r>
                    </a:p>
                  </a:txBody>
                  <a:tcPr>
                    <a:solidFill>
                      <a:srgbClr val="E6B9B8"/>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a:t>Freitag</a:t>
                      </a:r>
                    </a:p>
                  </a:txBody>
                  <a:tcPr>
                    <a:solidFill>
                      <a:srgbClr val="E6B9B8"/>
                    </a:solidFill>
                  </a:tcPr>
                </a:tc>
                <a:tc hMerge="1">
                  <a:txBody>
                    <a:bodyPr/>
                    <a:lstStyle/>
                    <a:p>
                      <a:endParaRPr lang="de-DE"/>
                    </a:p>
                  </a:txBody>
                  <a:tcPr/>
                </a:tc>
                <a:extLst>
                  <a:ext uri="{0D108BD9-81ED-4DB2-BD59-A6C34878D82A}">
                    <a16:rowId xmlns:a16="http://schemas.microsoft.com/office/drawing/2014/main" val="10000"/>
                  </a:ext>
                </a:extLst>
              </a:tr>
              <a:tr h="1736152">
                <a:tc>
                  <a:txBody>
                    <a:bodyPr/>
                    <a:lstStyle/>
                    <a:p>
                      <a:pPr algn="ctr"/>
                      <a:r>
                        <a:rPr lang="de-DE" sz="1200" b="1" dirty="0"/>
                        <a:t>Vormittag</a:t>
                      </a:r>
                    </a:p>
                  </a:txBody>
                  <a:tcPr vert="vert270" anchor="ctr">
                    <a:solidFill>
                      <a:srgbClr val="E6B9B8"/>
                    </a:solidFill>
                  </a:tcPr>
                </a:tc>
                <a:tc>
                  <a:txBody>
                    <a:bodyPr/>
                    <a:lstStyle/>
                    <a:p>
                      <a:pPr algn="ctr"/>
                      <a:r>
                        <a:rPr lang="de-DE" b="1" dirty="0"/>
                        <a:t>Praktischer Teil </a:t>
                      </a:r>
                    </a:p>
                    <a:p>
                      <a:pPr algn="ctr"/>
                      <a:r>
                        <a:rPr lang="de-DE" b="1" dirty="0"/>
                        <a:t>Gruppe 1 </a:t>
                      </a:r>
                    </a:p>
                  </a:txBody>
                  <a:tcPr anchor="ctr">
                    <a:solidFill>
                      <a:schemeClr val="accent1">
                        <a:lumMod val="20000"/>
                        <a:lumOff val="80000"/>
                      </a:schemeClr>
                    </a:solidFill>
                  </a:tcPr>
                </a:tc>
                <a:tc>
                  <a:txBody>
                    <a:bodyPr/>
                    <a:lstStyle/>
                    <a:p>
                      <a:pPr algn="ctr"/>
                      <a:endParaRPr lang="de-DE" b="1" dirty="0"/>
                    </a:p>
                    <a:p>
                      <a:pPr algn="ctr"/>
                      <a:r>
                        <a:rPr lang="de-DE" b="1" dirty="0"/>
                        <a:t>Praktischer Teil </a:t>
                      </a:r>
                    </a:p>
                    <a:p>
                      <a:pPr algn="ctr"/>
                      <a:r>
                        <a:rPr lang="de-DE" b="1" dirty="0"/>
                        <a:t>Gruppe 2</a:t>
                      </a:r>
                    </a:p>
                    <a:p>
                      <a:pPr algn="ctr"/>
                      <a:endParaRPr lang="de-DE" b="1" dirty="0"/>
                    </a:p>
                  </a:txBody>
                  <a:tcPr anchor="ctr">
                    <a:solidFill>
                      <a:srgbClr val="FFE69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b="1" dirty="0"/>
                        <a:t> </a:t>
                      </a:r>
                    </a:p>
                  </a:txBody>
                  <a:tcPr vert="vert270"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    </a:t>
                      </a:r>
                    </a:p>
                    <a:p>
                      <a:endParaRPr lang="de-DE" dirty="0"/>
                    </a:p>
                  </a:txBody>
                  <a:tcPr vert="vert270" anchor="ctr">
                    <a:solidFill>
                      <a:schemeClr val="bg1"/>
                    </a:solidFill>
                  </a:tcPr>
                </a:tc>
                <a:tc rowSpan="2">
                  <a:txBody>
                    <a:bodyPr/>
                    <a:lstStyle/>
                    <a:p>
                      <a:pPr algn="ctr"/>
                      <a:r>
                        <a:rPr lang="de-DE" b="1" dirty="0"/>
                        <a:t>Prüfungsgespräche TE-Gruppe 1 </a:t>
                      </a:r>
                      <a:endParaRPr lang="de-DE" dirty="0"/>
                    </a:p>
                  </a:txBody>
                  <a:tcPr vert="vert270" anchor="ctr">
                    <a:solidFill>
                      <a:srgbClr val="DAE3F3"/>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t>Prüfungsgespräche TE-Gruppe 2 </a:t>
                      </a:r>
                    </a:p>
                    <a:p>
                      <a:pPr algn="ctr"/>
                      <a:endParaRPr lang="de-DE" dirty="0"/>
                    </a:p>
                  </a:txBody>
                  <a:tcPr vert="vert270" anchor="ctr">
                    <a:solidFill>
                      <a:srgbClr val="FFE699"/>
                    </a:solidFill>
                  </a:tcPr>
                </a:tc>
                <a:extLst>
                  <a:ext uri="{0D108BD9-81ED-4DB2-BD59-A6C34878D82A}">
                    <a16:rowId xmlns:a16="http://schemas.microsoft.com/office/drawing/2014/main" val="10001"/>
                  </a:ext>
                </a:extLst>
              </a:tr>
              <a:tr h="1636660">
                <a:tc>
                  <a:txBody>
                    <a:bodyPr/>
                    <a:lstStyle/>
                    <a:p>
                      <a:pPr algn="ctr"/>
                      <a:r>
                        <a:rPr lang="de-DE" sz="1200" b="1" dirty="0"/>
                        <a:t>Nachmittag</a:t>
                      </a:r>
                    </a:p>
                  </a:txBody>
                  <a:tcPr vert="vert270" anchor="ctr">
                    <a:solidFill>
                      <a:srgbClr val="E6B9B8"/>
                    </a:solidFill>
                  </a:tcPr>
                </a:tc>
                <a:tc>
                  <a:txBody>
                    <a:bodyPr/>
                    <a:lstStyle/>
                    <a:p>
                      <a:pPr algn="ctr"/>
                      <a:r>
                        <a:rPr lang="de-DE" b="1" dirty="0"/>
                        <a:t>Praktischer Teil </a:t>
                      </a:r>
                    </a:p>
                    <a:p>
                      <a:pPr algn="ctr"/>
                      <a:r>
                        <a:rPr lang="de-DE" b="1" dirty="0"/>
                        <a:t>Gruppe 2</a:t>
                      </a:r>
                    </a:p>
                    <a:p>
                      <a:endParaRPr lang="de-DE" b="1" dirty="0"/>
                    </a:p>
                  </a:txBody>
                  <a:tcPr anchor="ctr">
                    <a:solidFill>
                      <a:srgbClr val="FFE699"/>
                    </a:solidFill>
                  </a:tcPr>
                </a:tc>
                <a:tc>
                  <a:txBody>
                    <a:bodyPr/>
                    <a:lstStyle/>
                    <a:p>
                      <a:pPr algn="ctr"/>
                      <a:r>
                        <a:rPr lang="de-DE" b="1" dirty="0"/>
                        <a:t>Praktischer Teil </a:t>
                      </a:r>
                    </a:p>
                    <a:p>
                      <a:pPr algn="ctr"/>
                      <a:r>
                        <a:rPr lang="de-DE" b="1" dirty="0"/>
                        <a:t>Gruppe 1</a:t>
                      </a:r>
                    </a:p>
                    <a:p>
                      <a:pPr algn="ctr"/>
                      <a:endParaRPr lang="de-DE" b="1" dirty="0"/>
                    </a:p>
                  </a:txBody>
                  <a:tcPr anchor="ctr">
                    <a:solidFill>
                      <a:srgbClr val="DAE3F3"/>
                    </a:solidFill>
                  </a:tcPr>
                </a:tc>
                <a:tc vMerge="1">
                  <a:txBody>
                    <a:bodyPr/>
                    <a:lstStyle/>
                    <a:p>
                      <a:endParaRPr lang="de-DE"/>
                    </a:p>
                  </a:txBody>
                  <a:tcPr/>
                </a:tc>
                <a:tc vMerge="1">
                  <a:txBody>
                    <a:bodyPr/>
                    <a:lstStyle/>
                    <a:p>
                      <a:endParaRPr lang="de-DE"/>
                    </a:p>
                  </a:txBody>
                  <a:tcPr/>
                </a:tc>
                <a:tc vMerge="1">
                  <a:txBody>
                    <a:bodyPr/>
                    <a:lstStyle/>
                    <a:p>
                      <a:endParaRPr lang="de-DE" dirty="0"/>
                    </a:p>
                  </a:txBody>
                  <a:tcPr anchor="ctr"/>
                </a:tc>
                <a:tc vMerge="1">
                  <a:txBody>
                    <a:bodyPr/>
                    <a:lstStyle/>
                    <a:p>
                      <a:endParaRPr lang="de-DE"/>
                    </a:p>
                  </a:txBody>
                  <a:tcPr/>
                </a:tc>
                <a:extLst>
                  <a:ext uri="{0D108BD9-81ED-4DB2-BD59-A6C34878D82A}">
                    <a16:rowId xmlns:a16="http://schemas.microsoft.com/office/drawing/2014/main" val="10002"/>
                  </a:ext>
                </a:extLst>
              </a:tr>
            </a:tbl>
          </a:graphicData>
        </a:graphic>
      </p:graphicFrame>
      <p:sp>
        <p:nvSpPr>
          <p:cNvPr id="23" name="Gefaltete Ecke 8">
            <a:extLst>
              <a:ext uri="{FF2B5EF4-FFF2-40B4-BE49-F238E27FC236}">
                <a16:creationId xmlns:a16="http://schemas.microsoft.com/office/drawing/2014/main" id="{C51F6C02-E6BA-4E31-8C95-1DFDB4E1611C}"/>
              </a:ext>
            </a:extLst>
          </p:cNvPr>
          <p:cNvSpPr/>
          <p:nvPr/>
        </p:nvSpPr>
        <p:spPr>
          <a:xfrm>
            <a:off x="3127973" y="5489224"/>
            <a:ext cx="1603076" cy="1140796"/>
          </a:xfrm>
          <a:prstGeom prst="foldedCorner">
            <a:avLst/>
          </a:prstGeom>
          <a:solidFill>
            <a:srgbClr val="FAC0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de-DE" sz="1400" b="1" dirty="0">
              <a:solidFill>
                <a:schemeClr val="tx1"/>
              </a:solidFill>
            </a:endParaRPr>
          </a:p>
          <a:p>
            <a:r>
              <a:rPr lang="de-DE" sz="1400" b="1" dirty="0">
                <a:solidFill>
                  <a:schemeClr val="tx1"/>
                </a:solidFill>
              </a:rPr>
              <a:t>praktischer Teil </a:t>
            </a:r>
            <a:r>
              <a:rPr lang="de-DE" sz="1400" dirty="0">
                <a:solidFill>
                  <a:schemeClr val="tx1"/>
                </a:solidFill>
              </a:rPr>
              <a:t>in Anwesenheit der jeweiligen Fachlehrkraft der TE-Gruppe</a:t>
            </a:r>
          </a:p>
        </p:txBody>
      </p:sp>
      <p:sp>
        <p:nvSpPr>
          <p:cNvPr id="24" name="Gefaltete Ecke 9">
            <a:extLst>
              <a:ext uri="{FF2B5EF4-FFF2-40B4-BE49-F238E27FC236}">
                <a16:creationId xmlns:a16="http://schemas.microsoft.com/office/drawing/2014/main" id="{B3983626-F153-4081-8E31-E65BDA029E51}"/>
              </a:ext>
            </a:extLst>
          </p:cNvPr>
          <p:cNvSpPr/>
          <p:nvPr/>
        </p:nvSpPr>
        <p:spPr>
          <a:xfrm>
            <a:off x="4865775" y="5483415"/>
            <a:ext cx="2391539" cy="1146605"/>
          </a:xfrm>
          <a:prstGeom prst="foldedCorner">
            <a:avLst/>
          </a:prstGeom>
          <a:solidFill>
            <a:srgbClr val="FAC0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de-DE" sz="1400" dirty="0">
              <a:solidFill>
                <a:schemeClr val="tx1"/>
              </a:solidFill>
            </a:endParaRPr>
          </a:p>
          <a:p>
            <a:r>
              <a:rPr lang="de-DE" sz="1400" dirty="0">
                <a:solidFill>
                  <a:schemeClr val="tx1"/>
                </a:solidFill>
              </a:rPr>
              <a:t>Prüfungskommission im </a:t>
            </a:r>
            <a:r>
              <a:rPr lang="de-DE" sz="1400" b="1" dirty="0">
                <a:solidFill>
                  <a:schemeClr val="tx1"/>
                </a:solidFill>
              </a:rPr>
              <a:t>Prüfungsgespräch:</a:t>
            </a:r>
            <a:br>
              <a:rPr lang="de-DE" sz="1400" b="1" dirty="0">
                <a:solidFill>
                  <a:schemeClr val="tx1"/>
                </a:solidFill>
              </a:rPr>
            </a:br>
            <a:r>
              <a:rPr lang="de-DE" sz="1400" b="1" dirty="0">
                <a:solidFill>
                  <a:schemeClr val="tx1"/>
                </a:solidFill>
              </a:rPr>
              <a:t>- </a:t>
            </a:r>
            <a:r>
              <a:rPr lang="de-DE" sz="1400" dirty="0">
                <a:solidFill>
                  <a:schemeClr val="tx1"/>
                </a:solidFill>
              </a:rPr>
              <a:t>Fachlehrkraft der TE-Gruppe</a:t>
            </a:r>
          </a:p>
          <a:p>
            <a:pPr>
              <a:buFontTx/>
              <a:buChar char="-"/>
            </a:pPr>
            <a:r>
              <a:rPr lang="de-DE" sz="1400" dirty="0">
                <a:solidFill>
                  <a:schemeClr val="tx1"/>
                </a:solidFill>
              </a:rPr>
              <a:t> fachkundige Lehrkraft der</a:t>
            </a:r>
            <a:br>
              <a:rPr lang="de-DE" sz="1400" dirty="0">
                <a:solidFill>
                  <a:schemeClr val="tx1"/>
                </a:solidFill>
              </a:rPr>
            </a:br>
            <a:r>
              <a:rPr lang="de-DE" sz="1400" dirty="0">
                <a:solidFill>
                  <a:schemeClr val="tx1"/>
                </a:solidFill>
              </a:rPr>
              <a:t>   Schule</a:t>
            </a:r>
          </a:p>
        </p:txBody>
      </p:sp>
      <p:sp>
        <p:nvSpPr>
          <p:cNvPr id="25" name="Gefaltete Ecke 11">
            <a:extLst>
              <a:ext uri="{FF2B5EF4-FFF2-40B4-BE49-F238E27FC236}">
                <a16:creationId xmlns:a16="http://schemas.microsoft.com/office/drawing/2014/main" id="{66D3C47A-013F-4233-AB9A-A01EBEF1450E}"/>
              </a:ext>
            </a:extLst>
          </p:cNvPr>
          <p:cNvSpPr/>
          <p:nvPr/>
        </p:nvSpPr>
        <p:spPr>
          <a:xfrm>
            <a:off x="1085041" y="5489694"/>
            <a:ext cx="1894998" cy="1140796"/>
          </a:xfrm>
          <a:prstGeom prst="foldedCorner">
            <a:avLst/>
          </a:prstGeom>
          <a:solidFill>
            <a:srgbClr val="FAC0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de-DE" sz="1400" dirty="0">
              <a:solidFill>
                <a:schemeClr val="tx1"/>
              </a:solidFill>
            </a:endParaRPr>
          </a:p>
          <a:p>
            <a:r>
              <a:rPr lang="de-DE" sz="1400" dirty="0">
                <a:solidFill>
                  <a:schemeClr val="tx1"/>
                </a:solidFill>
              </a:rPr>
              <a:t>Verschiedene Prüfungs-themen für den praktischen Teil:</a:t>
            </a:r>
          </a:p>
          <a:p>
            <a:pPr>
              <a:buFont typeface="Wingdings" pitchFamily="2" charset="2"/>
              <a:buChar char="ð"/>
            </a:pPr>
            <a:r>
              <a:rPr lang="de-DE" sz="1400" dirty="0">
                <a:solidFill>
                  <a:schemeClr val="tx1"/>
                </a:solidFill>
                <a:sym typeface="Wingdings"/>
              </a:rPr>
              <a:t> Vergleichbarkeit</a:t>
            </a:r>
          </a:p>
          <a:p>
            <a:pPr>
              <a:buFont typeface="Wingdings" pitchFamily="2" charset="2"/>
              <a:buChar char="ð"/>
            </a:pPr>
            <a:r>
              <a:rPr lang="de-DE" sz="1400" dirty="0">
                <a:solidFill>
                  <a:schemeClr val="tx1"/>
                </a:solidFill>
                <a:sym typeface="Wingdings"/>
              </a:rPr>
              <a:t> Chancengleichheit</a:t>
            </a:r>
            <a:endParaRPr lang="de-DE" sz="1400" dirty="0">
              <a:solidFill>
                <a:schemeClr val="tx1"/>
              </a:solidFill>
            </a:endParaRPr>
          </a:p>
        </p:txBody>
      </p:sp>
      <p:sp>
        <p:nvSpPr>
          <p:cNvPr id="26" name="Textfeld 25">
            <a:extLst>
              <a:ext uri="{FF2B5EF4-FFF2-40B4-BE49-F238E27FC236}">
                <a16:creationId xmlns:a16="http://schemas.microsoft.com/office/drawing/2014/main" id="{68334956-FFC4-49C3-9BC3-AFFFFA6CBE66}"/>
              </a:ext>
            </a:extLst>
          </p:cNvPr>
          <p:cNvSpPr txBox="1"/>
          <p:nvPr/>
        </p:nvSpPr>
        <p:spPr>
          <a:xfrm>
            <a:off x="2555776" y="822906"/>
            <a:ext cx="5090586" cy="707886"/>
          </a:xfrm>
          <a:prstGeom prst="rect">
            <a:avLst/>
          </a:prstGeom>
          <a:noFill/>
        </p:spPr>
        <p:txBody>
          <a:bodyPr wrap="square" rtlCol="0">
            <a:spAutoFit/>
          </a:bodyPr>
          <a:lstStyle/>
          <a:p>
            <a:r>
              <a:rPr lang="de-DE" sz="2000" b="1" dirty="0">
                <a:solidFill>
                  <a:srgbClr val="FF0000"/>
                </a:solidFill>
              </a:rPr>
              <a:t>Zwei Technikgruppen / praktischer Teil an zwei Tagen / Prüfungsgespräch an einem Tag</a:t>
            </a:r>
          </a:p>
        </p:txBody>
      </p:sp>
    </p:spTree>
    <p:extLst>
      <p:ext uri="{BB962C8B-B14F-4D97-AF65-F5344CB8AC3E}">
        <p14:creationId xmlns:p14="http://schemas.microsoft.com/office/powerpoint/2010/main" val="36821019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899592" y="188640"/>
            <a:ext cx="79208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Empfehlungen zur Durchführung der Praktischen  Prüfung  </a:t>
            </a:r>
          </a:p>
        </p:txBody>
      </p:sp>
      <p:sp>
        <p:nvSpPr>
          <p:cNvPr id="12" name="Gefaltete Ecke 8">
            <a:extLst>
              <a:ext uri="{FF2B5EF4-FFF2-40B4-BE49-F238E27FC236}">
                <a16:creationId xmlns:a16="http://schemas.microsoft.com/office/drawing/2014/main" id="{FE5285B1-912A-40DA-94F4-9CF38F036655}"/>
              </a:ext>
            </a:extLst>
          </p:cNvPr>
          <p:cNvSpPr/>
          <p:nvPr/>
        </p:nvSpPr>
        <p:spPr>
          <a:xfrm>
            <a:off x="3127973" y="5489224"/>
            <a:ext cx="1603076" cy="1140796"/>
          </a:xfrm>
          <a:prstGeom prst="foldedCorner">
            <a:avLst/>
          </a:prstGeom>
          <a:solidFill>
            <a:srgbClr val="FAC0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de-DE" sz="1400" b="1" dirty="0">
              <a:solidFill>
                <a:schemeClr val="tx1"/>
              </a:solidFill>
            </a:endParaRPr>
          </a:p>
          <a:p>
            <a:r>
              <a:rPr lang="de-DE" sz="1400" b="1" dirty="0">
                <a:solidFill>
                  <a:schemeClr val="tx1"/>
                </a:solidFill>
              </a:rPr>
              <a:t>praktischer Teil </a:t>
            </a:r>
            <a:r>
              <a:rPr lang="de-DE" sz="1400" dirty="0">
                <a:solidFill>
                  <a:schemeClr val="tx1"/>
                </a:solidFill>
              </a:rPr>
              <a:t>in Anwesenheit der jeweiligen Fachlehrkraft der TE-Gruppe</a:t>
            </a:r>
          </a:p>
        </p:txBody>
      </p:sp>
      <p:sp>
        <p:nvSpPr>
          <p:cNvPr id="13" name="Gefaltete Ecke 9">
            <a:extLst>
              <a:ext uri="{FF2B5EF4-FFF2-40B4-BE49-F238E27FC236}">
                <a16:creationId xmlns:a16="http://schemas.microsoft.com/office/drawing/2014/main" id="{0159C4DF-F05B-4902-A14C-84CD6BA589DD}"/>
              </a:ext>
            </a:extLst>
          </p:cNvPr>
          <p:cNvSpPr/>
          <p:nvPr/>
        </p:nvSpPr>
        <p:spPr>
          <a:xfrm>
            <a:off x="4865775" y="5483415"/>
            <a:ext cx="2391539" cy="1146605"/>
          </a:xfrm>
          <a:prstGeom prst="foldedCorner">
            <a:avLst/>
          </a:prstGeom>
          <a:solidFill>
            <a:srgbClr val="FAC0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de-DE" sz="1400" dirty="0">
              <a:solidFill>
                <a:schemeClr val="tx1"/>
              </a:solidFill>
            </a:endParaRPr>
          </a:p>
          <a:p>
            <a:r>
              <a:rPr lang="de-DE" sz="1400" dirty="0">
                <a:solidFill>
                  <a:schemeClr val="tx1"/>
                </a:solidFill>
              </a:rPr>
              <a:t>Prüfungskommission im </a:t>
            </a:r>
            <a:r>
              <a:rPr lang="de-DE" sz="1400" b="1" dirty="0">
                <a:solidFill>
                  <a:schemeClr val="tx1"/>
                </a:solidFill>
              </a:rPr>
              <a:t>Prüfungsgespräch:</a:t>
            </a:r>
            <a:br>
              <a:rPr lang="de-DE" sz="1400" b="1" dirty="0">
                <a:solidFill>
                  <a:schemeClr val="tx1"/>
                </a:solidFill>
              </a:rPr>
            </a:br>
            <a:r>
              <a:rPr lang="de-DE" sz="1400" b="1" dirty="0">
                <a:solidFill>
                  <a:schemeClr val="tx1"/>
                </a:solidFill>
              </a:rPr>
              <a:t>- </a:t>
            </a:r>
            <a:r>
              <a:rPr lang="de-DE" sz="1400" dirty="0">
                <a:solidFill>
                  <a:schemeClr val="tx1"/>
                </a:solidFill>
              </a:rPr>
              <a:t>Fachlehrkraft der TE-Gruppe</a:t>
            </a:r>
          </a:p>
          <a:p>
            <a:pPr>
              <a:buFontTx/>
              <a:buChar char="-"/>
            </a:pPr>
            <a:r>
              <a:rPr lang="de-DE" sz="1400" dirty="0">
                <a:solidFill>
                  <a:schemeClr val="tx1"/>
                </a:solidFill>
              </a:rPr>
              <a:t> fachkundige Lehrkraft der</a:t>
            </a:r>
            <a:br>
              <a:rPr lang="de-DE" sz="1400" dirty="0">
                <a:solidFill>
                  <a:schemeClr val="tx1"/>
                </a:solidFill>
              </a:rPr>
            </a:br>
            <a:r>
              <a:rPr lang="de-DE" sz="1400" dirty="0">
                <a:solidFill>
                  <a:schemeClr val="tx1"/>
                </a:solidFill>
              </a:rPr>
              <a:t>   Schule</a:t>
            </a:r>
          </a:p>
        </p:txBody>
      </p:sp>
      <p:sp>
        <p:nvSpPr>
          <p:cNvPr id="14" name="Gefaltete Ecke 11">
            <a:extLst>
              <a:ext uri="{FF2B5EF4-FFF2-40B4-BE49-F238E27FC236}">
                <a16:creationId xmlns:a16="http://schemas.microsoft.com/office/drawing/2014/main" id="{067DDA01-D331-40EF-9B5D-26CB53B411E2}"/>
              </a:ext>
            </a:extLst>
          </p:cNvPr>
          <p:cNvSpPr/>
          <p:nvPr/>
        </p:nvSpPr>
        <p:spPr>
          <a:xfrm>
            <a:off x="1085041" y="5489694"/>
            <a:ext cx="1894998" cy="1140796"/>
          </a:xfrm>
          <a:prstGeom prst="foldedCorner">
            <a:avLst/>
          </a:prstGeom>
          <a:solidFill>
            <a:srgbClr val="FAC0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de-DE" sz="1400" dirty="0">
              <a:solidFill>
                <a:schemeClr val="tx1"/>
              </a:solidFill>
            </a:endParaRPr>
          </a:p>
          <a:p>
            <a:r>
              <a:rPr lang="de-DE" sz="1400" dirty="0">
                <a:solidFill>
                  <a:schemeClr val="tx1"/>
                </a:solidFill>
              </a:rPr>
              <a:t>Verschiedene Prüfungs-themen für den praktischen Teil:</a:t>
            </a:r>
          </a:p>
          <a:p>
            <a:pPr>
              <a:buFont typeface="Wingdings" pitchFamily="2" charset="2"/>
              <a:buChar char="ð"/>
            </a:pPr>
            <a:r>
              <a:rPr lang="de-DE" sz="1400" dirty="0">
                <a:solidFill>
                  <a:schemeClr val="tx1"/>
                </a:solidFill>
                <a:sym typeface="Wingdings"/>
              </a:rPr>
              <a:t> Vergleichbarkeit</a:t>
            </a:r>
          </a:p>
          <a:p>
            <a:pPr>
              <a:buFont typeface="Wingdings" pitchFamily="2" charset="2"/>
              <a:buChar char="ð"/>
            </a:pPr>
            <a:r>
              <a:rPr lang="de-DE" sz="1400" dirty="0">
                <a:solidFill>
                  <a:schemeClr val="tx1"/>
                </a:solidFill>
                <a:sym typeface="Wingdings"/>
              </a:rPr>
              <a:t> Chancengleichheit</a:t>
            </a:r>
            <a:endParaRPr lang="de-DE" sz="1400" dirty="0">
              <a:solidFill>
                <a:schemeClr val="tx1"/>
              </a:solidFill>
            </a:endParaRPr>
          </a:p>
        </p:txBody>
      </p:sp>
      <p:graphicFrame>
        <p:nvGraphicFramePr>
          <p:cNvPr id="15" name="Tabelle 14">
            <a:extLst>
              <a:ext uri="{FF2B5EF4-FFF2-40B4-BE49-F238E27FC236}">
                <a16:creationId xmlns:a16="http://schemas.microsoft.com/office/drawing/2014/main" id="{34A666B9-D0F4-4973-AA89-ABAAF5C242D6}"/>
              </a:ext>
            </a:extLst>
          </p:cNvPr>
          <p:cNvGraphicFramePr>
            <a:graphicFrameLocks noGrp="1"/>
          </p:cNvGraphicFramePr>
          <p:nvPr>
            <p:extLst/>
          </p:nvPr>
        </p:nvGraphicFramePr>
        <p:xfrm>
          <a:off x="1101001" y="1700808"/>
          <a:ext cx="6157021" cy="3663497"/>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10247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080120">
                  <a:extLst>
                    <a:ext uri="{9D8B030D-6E8A-4147-A177-3AD203B41FA5}">
                      <a16:colId xmlns:a16="http://schemas.microsoft.com/office/drawing/2014/main" val="2566971871"/>
                    </a:ext>
                  </a:extLst>
                </a:gridCol>
                <a:gridCol w="576064">
                  <a:extLst>
                    <a:ext uri="{9D8B030D-6E8A-4147-A177-3AD203B41FA5}">
                      <a16:colId xmlns:a16="http://schemas.microsoft.com/office/drawing/2014/main" val="20003"/>
                    </a:ext>
                  </a:extLst>
                </a:gridCol>
                <a:gridCol w="792088">
                  <a:extLst>
                    <a:ext uri="{9D8B030D-6E8A-4147-A177-3AD203B41FA5}">
                      <a16:colId xmlns:a16="http://schemas.microsoft.com/office/drawing/2014/main" val="3149307266"/>
                    </a:ext>
                  </a:extLst>
                </a:gridCol>
                <a:gridCol w="648072">
                  <a:extLst>
                    <a:ext uri="{9D8B030D-6E8A-4147-A177-3AD203B41FA5}">
                      <a16:colId xmlns:a16="http://schemas.microsoft.com/office/drawing/2014/main" val="20005"/>
                    </a:ext>
                  </a:extLst>
                </a:gridCol>
                <a:gridCol w="597790">
                  <a:extLst>
                    <a:ext uri="{9D8B030D-6E8A-4147-A177-3AD203B41FA5}">
                      <a16:colId xmlns:a16="http://schemas.microsoft.com/office/drawing/2014/main" val="1479375725"/>
                    </a:ext>
                  </a:extLst>
                </a:gridCol>
              </a:tblGrid>
              <a:tr h="185163">
                <a:tc>
                  <a:txBody>
                    <a:bodyPr/>
                    <a:lstStyle/>
                    <a:p>
                      <a:pPr marL="0" algn="ctr" defTabSz="914400" rtl="0" eaLnBrk="1" latinLnBrk="0" hangingPunct="1"/>
                      <a:endParaRPr lang="de-DE" sz="1200" b="1" kern="1200" dirty="0">
                        <a:solidFill>
                          <a:schemeClr val="tx1"/>
                        </a:solidFill>
                        <a:latin typeface="+mn-lt"/>
                        <a:ea typeface="+mn-ea"/>
                        <a:cs typeface="+mn-cs"/>
                      </a:endParaRPr>
                    </a:p>
                  </a:txBody>
                  <a:tcPr anchor="ctr">
                    <a:solidFill>
                      <a:schemeClr val="accent2">
                        <a:lumMod val="40000"/>
                        <a:lumOff val="60000"/>
                      </a:schemeClr>
                    </a:solidFill>
                  </a:tcPr>
                </a:tc>
                <a:tc>
                  <a:txBody>
                    <a:bodyPr/>
                    <a:lstStyle/>
                    <a:p>
                      <a:pPr marL="0" algn="ctr" defTabSz="914400" rtl="0" eaLnBrk="1" latinLnBrk="0" hangingPunct="1"/>
                      <a:r>
                        <a:rPr lang="de-DE" sz="1200" b="1" kern="1200" dirty="0">
                          <a:solidFill>
                            <a:schemeClr val="tx1"/>
                          </a:solidFill>
                          <a:latin typeface="+mn-lt"/>
                          <a:ea typeface="+mn-ea"/>
                          <a:cs typeface="+mn-cs"/>
                        </a:rPr>
                        <a:t>Montag</a:t>
                      </a:r>
                    </a:p>
                  </a:txBody>
                  <a:tcPr anchor="ctr">
                    <a:solidFill>
                      <a:schemeClr val="accent2">
                        <a:lumMod val="40000"/>
                        <a:lumOff val="60000"/>
                      </a:schemeClr>
                    </a:solidFill>
                  </a:tcPr>
                </a:tc>
                <a:tc>
                  <a:txBody>
                    <a:bodyPr/>
                    <a:lstStyle/>
                    <a:p>
                      <a:pPr marL="0" algn="ctr" defTabSz="914400" rtl="0" eaLnBrk="1" latinLnBrk="0" hangingPunct="1"/>
                      <a:r>
                        <a:rPr lang="de-DE" sz="1200" b="1" kern="1200" dirty="0">
                          <a:solidFill>
                            <a:schemeClr val="tx1"/>
                          </a:solidFill>
                          <a:latin typeface="+mn-lt"/>
                          <a:ea typeface="+mn-ea"/>
                          <a:cs typeface="+mn-cs"/>
                        </a:rPr>
                        <a:t>Dienstag</a:t>
                      </a:r>
                    </a:p>
                  </a:txBody>
                  <a:tcPr anchor="ctr">
                    <a:solidFill>
                      <a:srgbClr val="E6B9B8"/>
                    </a:solidFill>
                  </a:tcPr>
                </a:tc>
                <a:tc>
                  <a:txBody>
                    <a:bodyPr/>
                    <a:lstStyle/>
                    <a:p>
                      <a:pPr marL="0" algn="ctr" defTabSz="914400" rtl="0" eaLnBrk="1" latinLnBrk="0" hangingPunct="1"/>
                      <a:r>
                        <a:rPr lang="de-DE" sz="1200" b="1" kern="1200" dirty="0">
                          <a:solidFill>
                            <a:schemeClr val="tx1"/>
                          </a:solidFill>
                          <a:latin typeface="+mn-lt"/>
                          <a:ea typeface="+mn-ea"/>
                          <a:cs typeface="+mn-cs"/>
                        </a:rPr>
                        <a:t>Mittwoch</a:t>
                      </a:r>
                    </a:p>
                  </a:txBody>
                  <a:tcPr anchor="ctr">
                    <a:solidFill>
                      <a:schemeClr val="accent2">
                        <a:lumMod val="40000"/>
                        <a:lumOff val="60000"/>
                      </a:schemeClr>
                    </a:solidFill>
                  </a:tcPr>
                </a:tc>
                <a:tc gridSpan="2">
                  <a:txBody>
                    <a:bodyPr/>
                    <a:lstStyle/>
                    <a:p>
                      <a:pPr marL="0" algn="ctr" defTabSz="914400" rtl="0" eaLnBrk="1" latinLnBrk="0" hangingPunct="1"/>
                      <a:r>
                        <a:rPr lang="de-DE" sz="1200" b="1" kern="1200" dirty="0">
                          <a:solidFill>
                            <a:schemeClr val="tx1"/>
                          </a:solidFill>
                          <a:latin typeface="+mn-lt"/>
                          <a:ea typeface="+mn-ea"/>
                          <a:cs typeface="+mn-cs"/>
                        </a:rPr>
                        <a:t>Donnerstag</a:t>
                      </a:r>
                    </a:p>
                  </a:txBody>
                  <a:tcPr anchor="ctr">
                    <a:solidFill>
                      <a:schemeClr val="accent2">
                        <a:lumMod val="40000"/>
                        <a:lumOff val="60000"/>
                      </a:schemeClr>
                    </a:solidFill>
                  </a:tcPr>
                </a:tc>
                <a:tc hMerge="1">
                  <a:txBody>
                    <a:bodyPr/>
                    <a:lstStyle/>
                    <a:p>
                      <a:endParaRPr lang="de-DE"/>
                    </a:p>
                  </a:txBody>
                  <a:tcPr/>
                </a:tc>
                <a:tc gridSpan="2">
                  <a:txBody>
                    <a:bodyPr/>
                    <a:lstStyle/>
                    <a:p>
                      <a:pPr marL="0" algn="ctr" defTabSz="914400" rtl="0" eaLnBrk="1" latinLnBrk="0" hangingPunct="1"/>
                      <a:r>
                        <a:rPr lang="de-DE" sz="1200" b="1" kern="1200" dirty="0">
                          <a:solidFill>
                            <a:schemeClr val="tx1"/>
                          </a:solidFill>
                          <a:latin typeface="+mn-lt"/>
                          <a:ea typeface="+mn-ea"/>
                          <a:cs typeface="+mn-cs"/>
                        </a:rPr>
                        <a:t>Freitag</a:t>
                      </a:r>
                    </a:p>
                  </a:txBody>
                  <a:tcPr anchor="ctr">
                    <a:solidFill>
                      <a:schemeClr val="accent2">
                        <a:lumMod val="40000"/>
                        <a:lumOff val="60000"/>
                      </a:schemeClr>
                    </a:solidFill>
                  </a:tcPr>
                </a:tc>
                <a:tc hMerge="1">
                  <a:txBody>
                    <a:bodyPr/>
                    <a:lstStyle/>
                    <a:p>
                      <a:pPr marL="0" algn="ctr" defTabSz="914400" rtl="0" eaLnBrk="1" latinLnBrk="0" hangingPunct="1"/>
                      <a:endParaRPr lang="de-DE" sz="1200" b="1" kern="1200" dirty="0">
                        <a:solidFill>
                          <a:schemeClr val="tx1"/>
                        </a:solidFill>
                        <a:latin typeface="+mn-lt"/>
                        <a:ea typeface="+mn-ea"/>
                        <a:cs typeface="+mn-cs"/>
                      </a:endParaRPr>
                    </a:p>
                  </a:txBody>
                  <a:tcPr anchor="ctr">
                    <a:solidFill>
                      <a:schemeClr val="accent2">
                        <a:lumMod val="40000"/>
                        <a:lumOff val="60000"/>
                      </a:schemeClr>
                    </a:solidFill>
                  </a:tcPr>
                </a:tc>
                <a:extLst>
                  <a:ext uri="{0D108BD9-81ED-4DB2-BD59-A6C34878D82A}">
                    <a16:rowId xmlns:a16="http://schemas.microsoft.com/office/drawing/2014/main" val="10000"/>
                  </a:ext>
                </a:extLst>
              </a:tr>
              <a:tr h="1679130">
                <a:tc>
                  <a:txBody>
                    <a:bodyPr/>
                    <a:lstStyle/>
                    <a:p>
                      <a:pPr algn="ctr"/>
                      <a:r>
                        <a:rPr lang="de-DE" sz="1400" b="1" dirty="0"/>
                        <a:t>Vormittag</a:t>
                      </a:r>
                      <a:endParaRPr lang="de-DE" b="1" dirty="0"/>
                    </a:p>
                  </a:txBody>
                  <a:tcPr vert="vert270" anchor="ctr">
                    <a:solidFill>
                      <a:schemeClr val="accent2">
                        <a:lumMod val="40000"/>
                        <a:lumOff val="60000"/>
                      </a:schemeClr>
                    </a:solidFill>
                  </a:tcPr>
                </a:tc>
                <a:tc rowSpan="2">
                  <a:txBody>
                    <a:bodyPr/>
                    <a:lstStyle/>
                    <a:p>
                      <a:pPr algn="ctr"/>
                      <a:r>
                        <a:rPr lang="de-DE" b="1" dirty="0"/>
                        <a:t>Praktischer Teil </a:t>
                      </a:r>
                    </a:p>
                    <a:p>
                      <a:pPr algn="ctr"/>
                      <a:r>
                        <a:rPr lang="de-DE" b="1" dirty="0"/>
                        <a:t>Gruppe 1</a:t>
                      </a:r>
                    </a:p>
                  </a:txBody>
                  <a:tcPr vert="vert270" anchor="ctr">
                    <a:solidFill>
                      <a:schemeClr val="accent1">
                        <a:lumMod val="20000"/>
                        <a:lumOff val="80000"/>
                      </a:schemeClr>
                    </a:solidFill>
                  </a:tcPr>
                </a:tc>
                <a:tc rowSpan="2">
                  <a:txBody>
                    <a:bodyPr/>
                    <a:lstStyle/>
                    <a:p>
                      <a:pPr algn="ctr"/>
                      <a:endParaRPr lang="de-DE" b="1" dirty="0"/>
                    </a:p>
                    <a:p>
                      <a:pPr algn="ctr"/>
                      <a:r>
                        <a:rPr lang="de-DE" b="1" dirty="0"/>
                        <a:t>Praktischer Teil</a:t>
                      </a:r>
                    </a:p>
                    <a:p>
                      <a:pPr algn="ctr"/>
                      <a:r>
                        <a:rPr lang="de-DE" b="1" dirty="0"/>
                        <a:t>Gruppe 2</a:t>
                      </a:r>
                    </a:p>
                    <a:p>
                      <a:pPr algn="ctr"/>
                      <a:endParaRPr lang="de-DE" b="1" dirty="0"/>
                    </a:p>
                    <a:p>
                      <a:pPr algn="ctr"/>
                      <a:endParaRPr lang="de-DE" dirty="0"/>
                    </a:p>
                  </a:txBody>
                  <a:tcPr vert="vert270" anchor="ctr">
                    <a:solidFill>
                      <a:srgbClr val="FFE699"/>
                    </a:solidFill>
                  </a:tcPr>
                </a:tc>
                <a:tc rowSpan="2">
                  <a:txBody>
                    <a:bodyPr/>
                    <a:lstStyle/>
                    <a:p>
                      <a:pPr algn="ctr"/>
                      <a:endParaRPr lang="de-DE" b="1" dirty="0"/>
                    </a:p>
                  </a:txBody>
                  <a:tcPr vert="vert270" anchor="c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t>Prüfungsgespräche TE-Gruppe 1 </a:t>
                      </a:r>
                    </a:p>
                    <a:p>
                      <a:pPr algn="ctr"/>
                      <a:endParaRPr lang="de-DE" b="1" dirty="0"/>
                    </a:p>
                  </a:txBody>
                  <a:tcPr vert="vert270" anchor="ctr">
                    <a:solidFill>
                      <a:srgbClr val="DCE6F2"/>
                    </a:solidFill>
                  </a:tcPr>
                </a:tc>
                <a:tc rowSpan="2">
                  <a:txBody>
                    <a:bodyPr/>
                    <a:lstStyle/>
                    <a:p>
                      <a:pPr algn="ctr"/>
                      <a:endParaRPr lang="de-DE" b="1" dirty="0"/>
                    </a:p>
                  </a:txBody>
                  <a:tcPr vert="vert270" anchor="ctr">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de-DE" b="1" dirty="0"/>
                        <a:t>Prüfungsgespräche TE-Gruppe 2 </a:t>
                      </a:r>
                    </a:p>
                    <a:p>
                      <a:pPr algn="ctr"/>
                      <a:endParaRPr lang="de-DE" dirty="0"/>
                    </a:p>
                  </a:txBody>
                  <a:tcPr vert="vert270" anchor="ctr">
                    <a:solidFill>
                      <a:srgbClr val="FFE699"/>
                    </a:solidFill>
                  </a:tcPr>
                </a:tc>
                <a:tc rowSpan="2">
                  <a:txBody>
                    <a:bodyPr/>
                    <a:lstStyle/>
                    <a:p>
                      <a:pPr algn="ctr"/>
                      <a:endParaRPr lang="de-DE" dirty="0"/>
                    </a:p>
                  </a:txBody>
                  <a:tcPr vert="vert270" anchor="ctr">
                    <a:solidFill>
                      <a:schemeClr val="bg1"/>
                    </a:solidFill>
                  </a:tcPr>
                </a:tc>
                <a:extLst>
                  <a:ext uri="{0D108BD9-81ED-4DB2-BD59-A6C34878D82A}">
                    <a16:rowId xmlns:a16="http://schemas.microsoft.com/office/drawing/2014/main" val="10001"/>
                  </a:ext>
                </a:extLst>
              </a:tr>
              <a:tr h="1710047">
                <a:tc>
                  <a:txBody>
                    <a:bodyPr/>
                    <a:lstStyle/>
                    <a:p>
                      <a:pPr algn="ctr"/>
                      <a:r>
                        <a:rPr lang="de-DE" sz="1400" b="1" dirty="0"/>
                        <a:t>Nachmittag</a:t>
                      </a:r>
                      <a:endParaRPr lang="de-DE" b="1" dirty="0"/>
                    </a:p>
                  </a:txBody>
                  <a:tcPr vert="vert270" anchor="ctr">
                    <a:solidFill>
                      <a:schemeClr val="accent2">
                        <a:lumMod val="40000"/>
                        <a:lumOff val="60000"/>
                      </a:schemeClr>
                    </a:solidFill>
                  </a:tcPr>
                </a:tc>
                <a:tc vMerge="1">
                  <a:txBody>
                    <a:bodyPr/>
                    <a:lstStyle/>
                    <a:p>
                      <a:pPr algn="ctr"/>
                      <a:endParaRPr lang="de-DE" dirty="0"/>
                    </a:p>
                  </a:txBody>
                  <a:tcPr anchor="ctr">
                    <a:solidFill>
                      <a:schemeClr val="accent5">
                        <a:lumMod val="40000"/>
                        <a:lumOff val="60000"/>
                      </a:schemeClr>
                    </a:solidFill>
                  </a:tcPr>
                </a:tc>
                <a:tc vMerge="1">
                  <a:txBody>
                    <a:bodyPr/>
                    <a:lstStyle/>
                    <a:p>
                      <a:pPr algn="ctr"/>
                      <a:endParaRPr lang="de-DE" dirty="0"/>
                    </a:p>
                  </a:txBody>
                  <a:tcPr anchor="ctr">
                    <a:solidFill>
                      <a:srgbClr val="FFC000"/>
                    </a:solidFill>
                  </a:tcPr>
                </a:tc>
                <a:tc vMerge="1">
                  <a:txBody>
                    <a:bodyPr/>
                    <a:lstStyle/>
                    <a:p>
                      <a:pPr algn="ctr"/>
                      <a:endParaRPr lang="de-DE" dirty="0"/>
                    </a:p>
                  </a:txBody>
                  <a:tcPr anchor="ctr">
                    <a:solidFill>
                      <a:srgbClr val="FF6699"/>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2"/>
                  </a:ext>
                </a:extLst>
              </a:tr>
            </a:tbl>
          </a:graphicData>
        </a:graphic>
      </p:graphicFrame>
      <p:sp>
        <p:nvSpPr>
          <p:cNvPr id="17" name="Textfeld 16">
            <a:extLst>
              <a:ext uri="{FF2B5EF4-FFF2-40B4-BE49-F238E27FC236}">
                <a16:creationId xmlns:a16="http://schemas.microsoft.com/office/drawing/2014/main" id="{7FA9C884-3590-4352-85AF-85518C503F37}"/>
              </a:ext>
            </a:extLst>
          </p:cNvPr>
          <p:cNvSpPr txBox="1"/>
          <p:nvPr/>
        </p:nvSpPr>
        <p:spPr>
          <a:xfrm>
            <a:off x="2483768" y="862367"/>
            <a:ext cx="5090586" cy="707886"/>
          </a:xfrm>
          <a:prstGeom prst="rect">
            <a:avLst/>
          </a:prstGeom>
          <a:noFill/>
        </p:spPr>
        <p:txBody>
          <a:bodyPr wrap="square" rtlCol="0">
            <a:spAutoFit/>
          </a:bodyPr>
          <a:lstStyle/>
          <a:p>
            <a:r>
              <a:rPr lang="de-DE" sz="2000" b="1" dirty="0">
                <a:solidFill>
                  <a:srgbClr val="FF0000"/>
                </a:solidFill>
              </a:rPr>
              <a:t>Zwei Technikgruppen / praktischer Teil und Prüfungsgespräch jeweils an einem Tag</a:t>
            </a:r>
          </a:p>
        </p:txBody>
      </p:sp>
      <p:sp>
        <p:nvSpPr>
          <p:cNvPr id="16" name="Textfeld 15"/>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Durchführungsvorschläge</a:t>
            </a:r>
            <a:endParaRPr lang="de-DE" sz="28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319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 name="Textfeld 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Wo finde ich was?</a:t>
            </a:r>
            <a:endParaRPr lang="de-DE" b="1" spc="300" dirty="0">
              <a:solidFill>
                <a:schemeClr val="bg1"/>
              </a:solidFill>
              <a:latin typeface="Arial" panose="020B0604020202020204" pitchFamily="34" charset="0"/>
              <a:cs typeface="Arial" panose="020B0604020202020204" pitchFamily="34" charset="0"/>
            </a:endParaRPr>
          </a:p>
        </p:txBody>
      </p:sp>
      <p:sp>
        <p:nvSpPr>
          <p:cNvPr id="13" name="Text Box 10"/>
          <p:cNvSpPr txBox="1">
            <a:spLocks noChangeArrowheads="1"/>
          </p:cNvSpPr>
          <p:nvPr/>
        </p:nvSpPr>
        <p:spPr bwMode="auto">
          <a:xfrm>
            <a:off x="2051720" y="4221088"/>
            <a:ext cx="5472608" cy="1661993"/>
          </a:xfrm>
          <a:prstGeom prst="rect">
            <a:avLst/>
          </a:prstGeom>
          <a:solidFill>
            <a:schemeClr val="tx2">
              <a:lumMod val="40000"/>
              <a:lumOff val="60000"/>
            </a:schemeClr>
          </a:solidFill>
          <a:ln>
            <a:solidFill>
              <a:srgbClr val="002060"/>
            </a:solid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de-DE" sz="1400" b="1" dirty="0"/>
          </a:p>
          <a:p>
            <a:r>
              <a:rPr lang="de-DE" sz="2800" b="1" dirty="0"/>
              <a:t>Schriftlich an die Schulen</a:t>
            </a:r>
          </a:p>
          <a:p>
            <a:endParaRPr lang="de-DE" sz="2000" b="1" dirty="0"/>
          </a:p>
          <a:p>
            <a:pPr marL="457200" indent="-457200">
              <a:buFont typeface="Arial" panose="020B0604020202020204" pitchFamily="34" charset="0"/>
              <a:buChar char="•"/>
            </a:pPr>
            <a:r>
              <a:rPr lang="de-DE" dirty="0"/>
              <a:t>Ausführungsbestimmungen</a:t>
            </a:r>
          </a:p>
          <a:p>
            <a:endParaRPr lang="de-DE" sz="1600" dirty="0"/>
          </a:p>
        </p:txBody>
      </p:sp>
      <p:sp>
        <p:nvSpPr>
          <p:cNvPr id="8" name="Textfeld 7"/>
          <p:cNvSpPr txBox="1"/>
          <p:nvPr/>
        </p:nvSpPr>
        <p:spPr>
          <a:xfrm>
            <a:off x="2051720" y="908720"/>
            <a:ext cx="5472608" cy="2739211"/>
          </a:xfrm>
          <a:prstGeom prst="rect">
            <a:avLst/>
          </a:prstGeom>
          <a:solidFill>
            <a:schemeClr val="tx2">
              <a:lumMod val="20000"/>
              <a:lumOff val="80000"/>
            </a:schemeClr>
          </a:solidFill>
          <a:ln>
            <a:solidFill>
              <a:srgbClr val="002060"/>
            </a:solidFill>
          </a:ln>
        </p:spPr>
        <p:txBody>
          <a:bodyPr wrap="square" rtlCol="0">
            <a:spAutoFit/>
          </a:bodyPr>
          <a:lstStyle/>
          <a:p>
            <a:endParaRPr lang="de-DE" sz="1600" b="1" dirty="0">
              <a:latin typeface="Arial" panose="020B0604020202020204" pitchFamily="34" charset="0"/>
              <a:cs typeface="Arial" panose="020B0604020202020204" pitchFamily="34" charset="0"/>
            </a:endParaRPr>
          </a:p>
          <a:p>
            <a:r>
              <a:rPr lang="de-DE" sz="2800" b="1" dirty="0">
                <a:latin typeface="Arial" panose="020B0604020202020204" pitchFamily="34" charset="0"/>
                <a:cs typeface="Arial" panose="020B0604020202020204" pitchFamily="34" charset="0"/>
              </a:rPr>
              <a:t>Homepage KM</a:t>
            </a:r>
          </a:p>
          <a:p>
            <a:endParaRPr lang="de-DE" sz="2800" b="1"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de-DE" sz="2400" dirty="0">
                <a:latin typeface="Arial" panose="020B0604020202020204" pitchFamily="34" charset="0"/>
                <a:cs typeface="Arial" panose="020B0604020202020204" pitchFamily="34" charset="0"/>
                <a:hlinkClick r:id="rId2" action="ppaction://hlinkfile"/>
              </a:rPr>
              <a:t>RSAPO/WRSAPO</a:t>
            </a:r>
            <a:endParaRPr lang="de-DE"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de-DE" sz="2400" dirty="0">
                <a:latin typeface="Arial" panose="020B0604020202020204" pitchFamily="34" charset="0"/>
                <a:cs typeface="Arial" panose="020B0604020202020204" pitchFamily="34" charset="0"/>
                <a:hlinkClick r:id="rId3" action="ppaction://hlinkfile"/>
              </a:rPr>
              <a:t>Handreichung</a:t>
            </a:r>
            <a:endParaRPr lang="de-DE" sz="24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de-DE" sz="2400" dirty="0">
                <a:latin typeface="Arial" panose="020B0604020202020204" pitchFamily="34" charset="0"/>
                <a:cs typeface="Arial" panose="020B0604020202020204" pitchFamily="34" charset="0"/>
                <a:hlinkClick r:id="rId4" action="ppaction://hlinkfile"/>
              </a:rPr>
              <a:t>Foliensätze</a:t>
            </a:r>
            <a:endParaRPr lang="de-D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de-DE" sz="2400" dirty="0"/>
          </a:p>
        </p:txBody>
      </p:sp>
    </p:spTree>
    <p:extLst>
      <p:ext uri="{BB962C8B-B14F-4D97-AF65-F5344CB8AC3E}">
        <p14:creationId xmlns:p14="http://schemas.microsoft.com/office/powerpoint/2010/main" val="1724588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899592" y="188640"/>
            <a:ext cx="79928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Empfehlungen zur Durchführung des praktischen Teils  </a:t>
            </a:r>
            <a:r>
              <a:rPr lang="de-DE" sz="1600" b="1" dirty="0">
                <a:solidFill>
                  <a:srgbClr val="FF0000"/>
                </a:solidFill>
              </a:rPr>
              <a:t>2 Technikgruppen / 2 Fachräume / 2 PC-Räume / 9 U-Std. / 1 Tag</a:t>
            </a:r>
            <a:endParaRPr lang="de-DE" sz="1300" b="1" dirty="0">
              <a:solidFill>
                <a:srgbClr val="FF0000"/>
              </a:solidFill>
            </a:endParaRPr>
          </a:p>
        </p:txBody>
      </p:sp>
      <p:graphicFrame>
        <p:nvGraphicFramePr>
          <p:cNvPr id="12" name="Tabelle 11">
            <a:extLst>
              <a:ext uri="{FF2B5EF4-FFF2-40B4-BE49-F238E27FC236}">
                <a16:creationId xmlns:a16="http://schemas.microsoft.com/office/drawing/2014/main" id="{998A3D66-9E3D-4F33-93AC-C8D84A270834}"/>
              </a:ext>
            </a:extLst>
          </p:cNvPr>
          <p:cNvGraphicFramePr>
            <a:graphicFrameLocks noGrp="1"/>
          </p:cNvGraphicFramePr>
          <p:nvPr>
            <p:extLst/>
          </p:nvPr>
        </p:nvGraphicFramePr>
        <p:xfrm>
          <a:off x="1004105" y="1268760"/>
          <a:ext cx="7861515" cy="2599375"/>
        </p:xfrm>
        <a:graphic>
          <a:graphicData uri="http://schemas.openxmlformats.org/drawingml/2006/table">
            <a:tbl>
              <a:tblPr/>
              <a:tblGrid>
                <a:gridCol w="877698">
                  <a:extLst>
                    <a:ext uri="{9D8B030D-6E8A-4147-A177-3AD203B41FA5}">
                      <a16:colId xmlns:a16="http://schemas.microsoft.com/office/drawing/2014/main" val="20000"/>
                    </a:ext>
                  </a:extLst>
                </a:gridCol>
                <a:gridCol w="1727360">
                  <a:extLst>
                    <a:ext uri="{9D8B030D-6E8A-4147-A177-3AD203B41FA5}">
                      <a16:colId xmlns:a16="http://schemas.microsoft.com/office/drawing/2014/main" val="20001"/>
                    </a:ext>
                  </a:extLst>
                </a:gridCol>
                <a:gridCol w="2676767">
                  <a:extLst>
                    <a:ext uri="{9D8B030D-6E8A-4147-A177-3AD203B41FA5}">
                      <a16:colId xmlns:a16="http://schemas.microsoft.com/office/drawing/2014/main" val="20002"/>
                    </a:ext>
                  </a:extLst>
                </a:gridCol>
                <a:gridCol w="1294984">
                  <a:extLst>
                    <a:ext uri="{9D8B030D-6E8A-4147-A177-3AD203B41FA5}">
                      <a16:colId xmlns:a16="http://schemas.microsoft.com/office/drawing/2014/main" val="20003"/>
                    </a:ext>
                  </a:extLst>
                </a:gridCol>
                <a:gridCol w="1284706">
                  <a:extLst>
                    <a:ext uri="{9D8B030D-6E8A-4147-A177-3AD203B41FA5}">
                      <a16:colId xmlns:a16="http://schemas.microsoft.com/office/drawing/2014/main" val="20004"/>
                    </a:ext>
                  </a:extLst>
                </a:gridCol>
              </a:tblGrid>
              <a:tr h="0">
                <a:tc>
                  <a:txBody>
                    <a:bodyPr/>
                    <a:lstStyle/>
                    <a:p>
                      <a:pPr>
                        <a:lnSpc>
                          <a:spcPct val="115000"/>
                        </a:lnSpc>
                        <a:spcAft>
                          <a:spcPts val="0"/>
                        </a:spcAft>
                      </a:pPr>
                      <a:r>
                        <a:rPr lang="de-DE" sz="1400" b="1" dirty="0">
                          <a:latin typeface="Calibri"/>
                          <a:ea typeface="Calibri"/>
                          <a:cs typeface="Times New Roman"/>
                        </a:rPr>
                        <a:t>Zeit</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Phase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Räume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Prüflinge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Aufsicht</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36463">
                <a:tc>
                  <a:txBody>
                    <a:bodyPr/>
                    <a:lstStyle/>
                    <a:p>
                      <a:pPr>
                        <a:lnSpc>
                          <a:spcPct val="115000"/>
                        </a:lnSpc>
                        <a:spcAft>
                          <a:spcPts val="0"/>
                        </a:spcAft>
                      </a:pPr>
                      <a:r>
                        <a:rPr lang="de-DE" sz="1400" dirty="0">
                          <a:latin typeface="Calibri"/>
                          <a:ea typeface="Calibri"/>
                          <a:cs typeface="Times New Roman"/>
                        </a:rPr>
                        <a:t>8.00 – 10.15 (3)</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de-DE" sz="1400" b="1" dirty="0">
                          <a:latin typeface="Calibri"/>
                          <a:ea typeface="Calibri"/>
                          <a:cs typeface="Times New Roman"/>
                        </a:rPr>
                        <a:t>Planung</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buFont typeface="Arial" pitchFamily="34" charset="0"/>
                        <a:buNone/>
                      </a:pPr>
                      <a:r>
                        <a:rPr lang="de-DE" sz="1400" dirty="0">
                          <a:latin typeface="Calibri"/>
                          <a:ea typeface="Calibri"/>
                          <a:cs typeface="Times New Roman"/>
                        </a:rPr>
                        <a:t>Fachraum mit Computern </a:t>
                      </a:r>
                      <a:r>
                        <a:rPr lang="de-DE" sz="1400" dirty="0">
                          <a:latin typeface="+mn-lt"/>
                          <a:ea typeface="Calibri"/>
                          <a:cs typeface="Times New Roman"/>
                        </a:rPr>
                        <a:t>oder PC-Raum 1</a:t>
                      </a:r>
                      <a:endParaRPr lang="de-DE" sz="1400" dirty="0">
                        <a:latin typeface="Calibri"/>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nSpc>
                          <a:spcPct val="115000"/>
                        </a:lnSpc>
                        <a:spcAft>
                          <a:spcPts val="0"/>
                        </a:spcAft>
                      </a:pPr>
                      <a:r>
                        <a:rPr lang="de-DE" sz="1400" dirty="0">
                          <a:latin typeface="Calibri"/>
                          <a:ea typeface="Calibri"/>
                          <a:cs typeface="Times New Roman"/>
                        </a:rPr>
                        <a:t>Schülerinnen und Schüler</a:t>
                      </a:r>
                    </a:p>
                    <a:p>
                      <a:pPr>
                        <a:lnSpc>
                          <a:spcPct val="115000"/>
                        </a:lnSpc>
                        <a:spcAft>
                          <a:spcPts val="0"/>
                        </a:spcAft>
                      </a:pPr>
                      <a:r>
                        <a:rPr lang="de-DE" sz="1400" dirty="0">
                          <a:latin typeface="Calibri"/>
                          <a:ea typeface="Calibri"/>
                          <a:cs typeface="Times New Roman"/>
                        </a:rPr>
                        <a:t> TE-Gruppe 1</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nSpc>
                          <a:spcPct val="115000"/>
                        </a:lnSpc>
                        <a:spcAft>
                          <a:spcPts val="0"/>
                        </a:spcAft>
                      </a:pPr>
                      <a:r>
                        <a:rPr lang="de-DE" sz="1400" dirty="0">
                          <a:latin typeface="Calibri"/>
                          <a:ea typeface="Calibri"/>
                          <a:cs typeface="Times New Roman"/>
                        </a:rPr>
                        <a:t>TE-Lehrer*in</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508000">
                <a:tc>
                  <a:txBody>
                    <a:bodyPr/>
                    <a:lstStyle/>
                    <a:p>
                      <a:pPr>
                        <a:lnSpc>
                          <a:spcPct val="115000"/>
                        </a:lnSpc>
                        <a:spcAft>
                          <a:spcPts val="0"/>
                        </a:spcAft>
                      </a:pPr>
                      <a:r>
                        <a:rPr lang="de-DE" sz="1400" dirty="0">
                          <a:latin typeface="Calibri"/>
                          <a:ea typeface="Calibri"/>
                          <a:cs typeface="Times New Roman"/>
                        </a:rPr>
                        <a:t>10.30 -</a:t>
                      </a:r>
                      <a:br>
                        <a:rPr lang="de-DE" sz="1400" dirty="0">
                          <a:latin typeface="Calibri"/>
                          <a:ea typeface="Calibri"/>
                          <a:cs typeface="Times New Roman"/>
                        </a:rPr>
                      </a:br>
                      <a:r>
                        <a:rPr lang="de-DE" sz="1400" dirty="0">
                          <a:latin typeface="Calibri"/>
                          <a:ea typeface="Calibri"/>
                          <a:cs typeface="Times New Roman"/>
                        </a:rPr>
                        <a:t>12.45 (3)</a:t>
                      </a:r>
                    </a:p>
                    <a:p>
                      <a:pPr>
                        <a:lnSpc>
                          <a:spcPct val="115000"/>
                        </a:lnSpc>
                        <a:spcAft>
                          <a:spcPts val="0"/>
                        </a:spcAft>
                      </a:pPr>
                      <a:endParaRPr lang="de-DE" sz="1400" dirty="0">
                        <a:latin typeface="Calibri"/>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dirty="0">
                          <a:latin typeface="Calibri"/>
                          <a:ea typeface="Calibri"/>
                          <a:cs typeface="Times New Roman"/>
                        </a:rPr>
                        <a:t>Fertigung</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itchFamily="34" charset="0"/>
                        <a:buNone/>
                        <a:tabLst/>
                        <a:defRPr/>
                      </a:pPr>
                      <a:r>
                        <a:rPr lang="de-DE" sz="1400" dirty="0">
                          <a:latin typeface="+mn-lt"/>
                          <a:ea typeface="Calibri"/>
                          <a:cs typeface="Times New Roman"/>
                        </a:rPr>
                        <a:t>Fachraum 1</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963156946"/>
                  </a:ext>
                </a:extLst>
              </a:tr>
              <a:tr h="169333">
                <a:tc>
                  <a:txBody>
                    <a:bodyPr/>
                    <a:lstStyle/>
                    <a:p>
                      <a:pPr>
                        <a:lnSpc>
                          <a:spcPct val="115000"/>
                        </a:lnSpc>
                        <a:spcAft>
                          <a:spcPts val="0"/>
                        </a:spcAft>
                      </a:pPr>
                      <a:r>
                        <a:rPr lang="de-DE" sz="1400" dirty="0">
                          <a:latin typeface="+mn-lt"/>
                          <a:ea typeface="Calibri"/>
                          <a:cs typeface="Times New Roman"/>
                        </a:rPr>
                        <a:t>14.15 –</a:t>
                      </a:r>
                    </a:p>
                    <a:p>
                      <a:pPr>
                        <a:lnSpc>
                          <a:spcPct val="115000"/>
                        </a:lnSpc>
                        <a:spcAft>
                          <a:spcPts val="0"/>
                        </a:spcAft>
                      </a:pPr>
                      <a:r>
                        <a:rPr lang="de-DE" sz="1400" dirty="0">
                          <a:latin typeface="+mn-lt"/>
                          <a:ea typeface="Calibri"/>
                          <a:cs typeface="Times New Roman"/>
                        </a:rPr>
                        <a:t>16.30 (3)</a:t>
                      </a:r>
                    </a:p>
                    <a:p>
                      <a:pPr>
                        <a:lnSpc>
                          <a:spcPct val="115000"/>
                        </a:lnSpc>
                        <a:spcAft>
                          <a:spcPts val="0"/>
                        </a:spcAft>
                      </a:pPr>
                      <a:endParaRPr lang="de-DE" sz="1400" dirty="0">
                        <a:latin typeface="+mn-lt"/>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dirty="0">
                          <a:latin typeface="+mn-lt"/>
                          <a:ea typeface="Calibri"/>
                          <a:cs typeface="Times New Roman"/>
                        </a:rPr>
                        <a:t>Inbetriebnahme und Optimierung</a:t>
                      </a:r>
                    </a:p>
                    <a:p>
                      <a:pPr>
                        <a:lnSpc>
                          <a:spcPct val="115000"/>
                        </a:lnSpc>
                        <a:spcAft>
                          <a:spcPts val="0"/>
                        </a:spcAft>
                      </a:pPr>
                      <a:endParaRPr lang="de-DE" sz="1400" dirty="0">
                        <a:latin typeface="+mn-lt"/>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itchFamily="34" charset="0"/>
                        <a:buNone/>
                        <a:tabLst/>
                        <a:defRPr/>
                      </a:pPr>
                      <a:r>
                        <a:rPr lang="de-DE" sz="1400" kern="1200" dirty="0">
                          <a:solidFill>
                            <a:schemeClr val="tx1"/>
                          </a:solidFill>
                          <a:latin typeface="+mn-lt"/>
                          <a:ea typeface="Calibri"/>
                          <a:cs typeface="Times New Roman"/>
                        </a:rPr>
                        <a:t>Fachraum mit Computern oder Fachraum </a:t>
                      </a:r>
                      <a:r>
                        <a:rPr lang="de-DE" sz="1400" b="1" u="sng" kern="1200" dirty="0">
                          <a:solidFill>
                            <a:schemeClr val="tx1"/>
                          </a:solidFill>
                          <a:latin typeface="+mn-lt"/>
                          <a:ea typeface="Calibri"/>
                          <a:cs typeface="Times New Roman"/>
                        </a:rPr>
                        <a:t>und </a:t>
                      </a:r>
                      <a:r>
                        <a:rPr lang="de-DE" sz="1400" kern="1200" dirty="0">
                          <a:solidFill>
                            <a:schemeClr val="tx1"/>
                          </a:solidFill>
                          <a:latin typeface="+mn-lt"/>
                          <a:ea typeface="Calibri"/>
                          <a:cs typeface="Times New Roman"/>
                        </a:rPr>
                        <a:t>PC-Raum 1</a:t>
                      </a:r>
                    </a:p>
                    <a:p>
                      <a:pPr>
                        <a:lnSpc>
                          <a:spcPct val="115000"/>
                        </a:lnSpc>
                        <a:spcAft>
                          <a:spcPts val="0"/>
                        </a:spcAft>
                        <a:buFont typeface="Arial" pitchFamily="34" charset="0"/>
                        <a:buNone/>
                      </a:pPr>
                      <a:endParaRPr lang="de-DE" sz="1200" dirty="0">
                        <a:latin typeface="+mn-lt"/>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Schülerinnen und Schüler</a:t>
                      </a:r>
                    </a:p>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 TE-Gruppe 1</a:t>
                      </a:r>
                    </a:p>
                    <a:p>
                      <a:pPr>
                        <a:lnSpc>
                          <a:spcPct val="115000"/>
                        </a:lnSpc>
                        <a:spcAft>
                          <a:spcPts val="0"/>
                        </a:spcAft>
                      </a:pPr>
                      <a:endParaRPr lang="de-DE" sz="1400" dirty="0">
                        <a:latin typeface="Calibri"/>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TE-Lehrer*in +</a:t>
                      </a:r>
                    </a:p>
                    <a:p>
                      <a:pPr>
                        <a:lnSpc>
                          <a:spcPct val="115000"/>
                        </a:lnSpc>
                        <a:spcAft>
                          <a:spcPts val="0"/>
                        </a:spcAft>
                      </a:pPr>
                      <a:r>
                        <a:rPr lang="de-DE" sz="1400" dirty="0">
                          <a:latin typeface="Calibri"/>
                          <a:ea typeface="Calibri"/>
                          <a:cs typeface="Times New Roman"/>
                        </a:rPr>
                        <a:t>1 weitere Aufsichtsperson</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25395801"/>
                  </a:ext>
                </a:extLst>
              </a:tr>
            </a:tbl>
          </a:graphicData>
        </a:graphic>
      </p:graphicFrame>
      <p:graphicFrame>
        <p:nvGraphicFramePr>
          <p:cNvPr id="15" name="Tabelle 14">
            <a:extLst>
              <a:ext uri="{FF2B5EF4-FFF2-40B4-BE49-F238E27FC236}">
                <a16:creationId xmlns:a16="http://schemas.microsoft.com/office/drawing/2014/main" id="{E7F9A463-1457-49DF-AC11-B448C25D7C7E}"/>
              </a:ext>
            </a:extLst>
          </p:cNvPr>
          <p:cNvGraphicFramePr>
            <a:graphicFrameLocks noGrp="1"/>
          </p:cNvGraphicFramePr>
          <p:nvPr>
            <p:extLst>
              <p:ext uri="{D42A27DB-BD31-4B8C-83A1-F6EECF244321}">
                <p14:modId xmlns:p14="http://schemas.microsoft.com/office/powerpoint/2010/main" val="3565186657"/>
              </p:ext>
            </p:extLst>
          </p:nvPr>
        </p:nvGraphicFramePr>
        <p:xfrm>
          <a:off x="1004106" y="3994148"/>
          <a:ext cx="7861514" cy="2599375"/>
        </p:xfrm>
        <a:graphic>
          <a:graphicData uri="http://schemas.openxmlformats.org/drawingml/2006/table">
            <a:tbl>
              <a:tblPr/>
              <a:tblGrid>
                <a:gridCol w="863758">
                  <a:extLst>
                    <a:ext uri="{9D8B030D-6E8A-4147-A177-3AD203B41FA5}">
                      <a16:colId xmlns:a16="http://schemas.microsoft.com/office/drawing/2014/main" val="20000"/>
                    </a:ext>
                  </a:extLst>
                </a:gridCol>
                <a:gridCol w="1730809">
                  <a:extLst>
                    <a:ext uri="{9D8B030D-6E8A-4147-A177-3AD203B41FA5}">
                      <a16:colId xmlns:a16="http://schemas.microsoft.com/office/drawing/2014/main" val="20001"/>
                    </a:ext>
                  </a:extLst>
                </a:gridCol>
                <a:gridCol w="2682110">
                  <a:extLst>
                    <a:ext uri="{9D8B030D-6E8A-4147-A177-3AD203B41FA5}">
                      <a16:colId xmlns:a16="http://schemas.microsoft.com/office/drawing/2014/main" val="20002"/>
                    </a:ext>
                  </a:extLst>
                </a:gridCol>
                <a:gridCol w="1297568">
                  <a:extLst>
                    <a:ext uri="{9D8B030D-6E8A-4147-A177-3AD203B41FA5}">
                      <a16:colId xmlns:a16="http://schemas.microsoft.com/office/drawing/2014/main" val="20003"/>
                    </a:ext>
                  </a:extLst>
                </a:gridCol>
                <a:gridCol w="1287269">
                  <a:extLst>
                    <a:ext uri="{9D8B030D-6E8A-4147-A177-3AD203B41FA5}">
                      <a16:colId xmlns:a16="http://schemas.microsoft.com/office/drawing/2014/main" val="20004"/>
                    </a:ext>
                  </a:extLst>
                </a:gridCol>
              </a:tblGrid>
              <a:tr h="0">
                <a:tc>
                  <a:txBody>
                    <a:bodyPr/>
                    <a:lstStyle/>
                    <a:p>
                      <a:pPr>
                        <a:lnSpc>
                          <a:spcPct val="115000"/>
                        </a:lnSpc>
                        <a:spcAft>
                          <a:spcPts val="0"/>
                        </a:spcAft>
                      </a:pPr>
                      <a:r>
                        <a:rPr lang="de-DE" sz="1400" b="1" dirty="0">
                          <a:latin typeface="Calibri"/>
                          <a:ea typeface="Calibri"/>
                          <a:cs typeface="Times New Roman"/>
                        </a:rPr>
                        <a:t>Zeit</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Phase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Räume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Prüflinge</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b="1" dirty="0">
                          <a:latin typeface="Calibri"/>
                          <a:ea typeface="Calibri"/>
                          <a:cs typeface="Times New Roman"/>
                        </a:rPr>
                        <a:t>Aufsicht</a:t>
                      </a: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36463">
                <a:tc>
                  <a:txBody>
                    <a:bodyPr/>
                    <a:lstStyle/>
                    <a:p>
                      <a:pPr>
                        <a:lnSpc>
                          <a:spcPct val="115000"/>
                        </a:lnSpc>
                        <a:spcAft>
                          <a:spcPts val="0"/>
                        </a:spcAft>
                      </a:pPr>
                      <a:r>
                        <a:rPr lang="de-DE" sz="1400" dirty="0">
                          <a:latin typeface="Calibri"/>
                          <a:ea typeface="Calibri"/>
                          <a:cs typeface="Times New Roman"/>
                        </a:rPr>
                        <a:t>8.00 – 10.15 (3)</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b="1" dirty="0">
                          <a:latin typeface="Calibri"/>
                          <a:ea typeface="Calibri"/>
                          <a:cs typeface="Times New Roman"/>
                        </a:rPr>
                        <a:t>Planung</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buFont typeface="Arial" pitchFamily="34" charset="0"/>
                        <a:buNone/>
                      </a:pPr>
                      <a:r>
                        <a:rPr lang="de-DE" sz="1400" dirty="0">
                          <a:latin typeface="Calibri"/>
                          <a:ea typeface="Calibri"/>
                          <a:cs typeface="Times New Roman"/>
                        </a:rPr>
                        <a:t>Fachraum 2 mit Computern </a:t>
                      </a:r>
                      <a:r>
                        <a:rPr lang="de-DE" sz="1400" dirty="0">
                          <a:latin typeface="+mn-lt"/>
                          <a:ea typeface="Calibri"/>
                          <a:cs typeface="Times New Roman"/>
                        </a:rPr>
                        <a:t>oder PC-Raum 2</a:t>
                      </a:r>
                      <a:endParaRPr lang="de-DE" sz="1400" dirty="0">
                        <a:latin typeface="Calibri"/>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rowSpan="2">
                  <a:txBody>
                    <a:bodyPr/>
                    <a:lstStyle/>
                    <a:p>
                      <a:pPr>
                        <a:lnSpc>
                          <a:spcPct val="115000"/>
                        </a:lnSpc>
                        <a:spcAft>
                          <a:spcPts val="0"/>
                        </a:spcAft>
                      </a:pPr>
                      <a:r>
                        <a:rPr lang="de-DE" sz="1400" dirty="0">
                          <a:latin typeface="Calibri"/>
                          <a:ea typeface="Calibri"/>
                          <a:cs typeface="Times New Roman"/>
                        </a:rPr>
                        <a:t>Schülerinnen und Schüler</a:t>
                      </a:r>
                    </a:p>
                    <a:p>
                      <a:pPr>
                        <a:lnSpc>
                          <a:spcPct val="115000"/>
                        </a:lnSpc>
                        <a:spcAft>
                          <a:spcPts val="0"/>
                        </a:spcAft>
                      </a:pPr>
                      <a:r>
                        <a:rPr lang="de-DE" sz="1400" dirty="0">
                          <a:latin typeface="Calibri"/>
                          <a:ea typeface="Calibri"/>
                          <a:cs typeface="Times New Roman"/>
                        </a:rPr>
                        <a:t>TE-Gruppe 2</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rowSpan="2">
                  <a:txBody>
                    <a:bodyPr/>
                    <a:lstStyle/>
                    <a:p>
                      <a:pPr>
                        <a:lnSpc>
                          <a:spcPct val="115000"/>
                        </a:lnSpc>
                        <a:spcAft>
                          <a:spcPts val="0"/>
                        </a:spcAft>
                      </a:pPr>
                      <a:r>
                        <a:rPr lang="de-DE" sz="1400" dirty="0">
                          <a:latin typeface="Calibri"/>
                          <a:ea typeface="Calibri"/>
                          <a:cs typeface="Times New Roman"/>
                        </a:rPr>
                        <a:t>TE-Lehrer*in</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1"/>
                  </a:ext>
                </a:extLst>
              </a:tr>
              <a:tr h="508000">
                <a:tc>
                  <a:txBody>
                    <a:bodyPr/>
                    <a:lstStyle/>
                    <a:p>
                      <a:pPr>
                        <a:lnSpc>
                          <a:spcPct val="115000"/>
                        </a:lnSpc>
                        <a:spcAft>
                          <a:spcPts val="0"/>
                        </a:spcAft>
                      </a:pPr>
                      <a:r>
                        <a:rPr lang="de-DE" sz="1400" dirty="0">
                          <a:latin typeface="Calibri"/>
                          <a:ea typeface="Calibri"/>
                          <a:cs typeface="Times New Roman"/>
                        </a:rPr>
                        <a:t>10.30 -</a:t>
                      </a:r>
                      <a:br>
                        <a:rPr lang="de-DE" sz="1400" dirty="0">
                          <a:latin typeface="Calibri"/>
                          <a:ea typeface="Calibri"/>
                          <a:cs typeface="Times New Roman"/>
                        </a:rPr>
                      </a:br>
                      <a:r>
                        <a:rPr lang="de-DE" sz="1400" dirty="0">
                          <a:latin typeface="Calibri"/>
                          <a:ea typeface="Calibri"/>
                          <a:cs typeface="Times New Roman"/>
                        </a:rPr>
                        <a:t>12.45 (3)</a:t>
                      </a:r>
                    </a:p>
                    <a:p>
                      <a:pPr>
                        <a:lnSpc>
                          <a:spcPct val="115000"/>
                        </a:lnSpc>
                        <a:spcAft>
                          <a:spcPts val="0"/>
                        </a:spcAft>
                      </a:pPr>
                      <a:endParaRPr lang="de-DE" sz="1400" dirty="0">
                        <a:latin typeface="Calibri"/>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dirty="0">
                          <a:latin typeface="Calibri"/>
                          <a:ea typeface="Calibri"/>
                          <a:cs typeface="Times New Roman"/>
                        </a:rPr>
                        <a:t>Fertigung</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itchFamily="34" charset="0"/>
                        <a:buNone/>
                        <a:tabLst/>
                        <a:defRPr/>
                      </a:pPr>
                      <a:r>
                        <a:rPr lang="de-DE" sz="1400" dirty="0">
                          <a:latin typeface="+mn-lt"/>
                          <a:ea typeface="Calibri"/>
                          <a:cs typeface="Times New Roman"/>
                        </a:rPr>
                        <a:t>Fachraum 2</a:t>
                      </a: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963156946"/>
                  </a:ext>
                </a:extLst>
              </a:tr>
              <a:tr h="169333">
                <a:tc>
                  <a:txBody>
                    <a:bodyPr/>
                    <a:lstStyle/>
                    <a:p>
                      <a:pPr>
                        <a:lnSpc>
                          <a:spcPct val="115000"/>
                        </a:lnSpc>
                        <a:spcAft>
                          <a:spcPts val="0"/>
                        </a:spcAft>
                      </a:pPr>
                      <a:r>
                        <a:rPr lang="de-DE" sz="1400" dirty="0">
                          <a:latin typeface="+mn-lt"/>
                          <a:ea typeface="Calibri"/>
                          <a:cs typeface="Times New Roman"/>
                        </a:rPr>
                        <a:t>14.15 –</a:t>
                      </a:r>
                    </a:p>
                    <a:p>
                      <a:pPr>
                        <a:lnSpc>
                          <a:spcPct val="115000"/>
                        </a:lnSpc>
                        <a:spcAft>
                          <a:spcPts val="0"/>
                        </a:spcAft>
                      </a:pPr>
                      <a:r>
                        <a:rPr lang="de-DE" sz="1400" dirty="0">
                          <a:latin typeface="+mn-lt"/>
                          <a:ea typeface="Calibri"/>
                          <a:cs typeface="Times New Roman"/>
                        </a:rPr>
                        <a:t>16.30 (3)</a:t>
                      </a:r>
                    </a:p>
                    <a:p>
                      <a:pPr>
                        <a:lnSpc>
                          <a:spcPct val="115000"/>
                        </a:lnSpc>
                        <a:spcAft>
                          <a:spcPts val="0"/>
                        </a:spcAft>
                      </a:pPr>
                      <a:endParaRPr lang="de-DE" sz="1400" dirty="0">
                        <a:latin typeface="+mn-lt"/>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b="1" dirty="0">
                          <a:latin typeface="+mn-lt"/>
                          <a:ea typeface="Calibri"/>
                          <a:cs typeface="Times New Roman"/>
                        </a:rPr>
                        <a:t>Inbetriebnahme und Optimierung</a:t>
                      </a:r>
                    </a:p>
                    <a:p>
                      <a:pPr>
                        <a:lnSpc>
                          <a:spcPct val="115000"/>
                        </a:lnSpc>
                        <a:spcAft>
                          <a:spcPts val="0"/>
                        </a:spcAft>
                      </a:pPr>
                      <a:endParaRPr lang="de-DE" sz="1400" dirty="0">
                        <a:latin typeface="+mn-lt"/>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Arial" pitchFamily="34" charset="0"/>
                        <a:buNone/>
                        <a:tabLst/>
                        <a:defRPr/>
                      </a:pPr>
                      <a:r>
                        <a:rPr lang="de-DE" sz="1400" kern="1200" dirty="0">
                          <a:solidFill>
                            <a:schemeClr val="tx1"/>
                          </a:solidFill>
                          <a:latin typeface="+mn-lt"/>
                          <a:ea typeface="Calibri"/>
                          <a:cs typeface="Times New Roman"/>
                        </a:rPr>
                        <a:t>Fachraum 2 mit Computern oder Fachraum </a:t>
                      </a:r>
                      <a:r>
                        <a:rPr lang="de-DE" sz="1400" b="1" u="sng" kern="1200" dirty="0">
                          <a:solidFill>
                            <a:schemeClr val="tx1"/>
                          </a:solidFill>
                          <a:latin typeface="+mn-lt"/>
                          <a:ea typeface="Calibri"/>
                          <a:cs typeface="Times New Roman"/>
                        </a:rPr>
                        <a:t>und </a:t>
                      </a:r>
                      <a:r>
                        <a:rPr lang="de-DE" sz="1400" kern="1200" dirty="0">
                          <a:solidFill>
                            <a:schemeClr val="tx1"/>
                          </a:solidFill>
                          <a:latin typeface="+mn-lt"/>
                          <a:ea typeface="Calibri"/>
                          <a:cs typeface="Times New Roman"/>
                        </a:rPr>
                        <a:t>PC-Raum 2</a:t>
                      </a:r>
                    </a:p>
                    <a:p>
                      <a:pPr>
                        <a:lnSpc>
                          <a:spcPct val="115000"/>
                        </a:lnSpc>
                        <a:spcAft>
                          <a:spcPts val="0"/>
                        </a:spcAft>
                        <a:buFont typeface="Arial" pitchFamily="34" charset="0"/>
                        <a:buNone/>
                      </a:pPr>
                      <a:endParaRPr lang="de-DE" sz="1200" dirty="0">
                        <a:latin typeface="+mn-lt"/>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Schülerinnen und Schüler </a:t>
                      </a:r>
                    </a:p>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TE-Gruppe 2</a:t>
                      </a:r>
                    </a:p>
                    <a:p>
                      <a:pPr>
                        <a:lnSpc>
                          <a:spcPct val="115000"/>
                        </a:lnSpc>
                        <a:spcAft>
                          <a:spcPts val="0"/>
                        </a:spcAft>
                      </a:pPr>
                      <a:endParaRPr lang="de-DE" sz="1400" dirty="0">
                        <a:latin typeface="Calibri"/>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TE-Lehrer*in +</a:t>
                      </a:r>
                    </a:p>
                    <a:p>
                      <a:pPr>
                        <a:lnSpc>
                          <a:spcPct val="115000"/>
                        </a:lnSpc>
                        <a:spcAft>
                          <a:spcPts val="0"/>
                        </a:spcAft>
                      </a:pPr>
                      <a:r>
                        <a:rPr lang="de-DE" sz="1400" dirty="0">
                          <a:latin typeface="+mn-lt"/>
                          <a:ea typeface="Calibri"/>
                          <a:cs typeface="Times New Roman"/>
                        </a:rPr>
                        <a:t>1 weitere Aufsichtsperson</a:t>
                      </a:r>
                    </a:p>
                    <a:p>
                      <a:pPr>
                        <a:lnSpc>
                          <a:spcPct val="115000"/>
                        </a:lnSpc>
                        <a:spcAft>
                          <a:spcPts val="0"/>
                        </a:spcAft>
                      </a:pPr>
                      <a:endParaRPr lang="de-DE" sz="1400" dirty="0">
                        <a:latin typeface="Calibri"/>
                        <a:ea typeface="Calibri"/>
                        <a:cs typeface="Times New Roman"/>
                      </a:endParaRPr>
                    </a:p>
                  </a:txBody>
                  <a:tcPr marL="60237" marR="60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425395801"/>
                  </a:ext>
                </a:extLst>
              </a:tr>
            </a:tbl>
          </a:graphicData>
        </a:graphic>
      </p:graphicFrame>
      <p:sp>
        <p:nvSpPr>
          <p:cNvPr id="14" name="Textfeld 13"/>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Durchführungsvorschläge</a:t>
            </a:r>
            <a:endParaRPr lang="de-DE" sz="28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114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899592" y="188640"/>
            <a:ext cx="78282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Empfehlungen zur Durchführung des Prüfungs-gesprächs </a:t>
            </a:r>
          </a:p>
        </p:txBody>
      </p:sp>
      <p:sp>
        <p:nvSpPr>
          <p:cNvPr id="14" name="Textfeld 13">
            <a:extLst>
              <a:ext uri="{FF2B5EF4-FFF2-40B4-BE49-F238E27FC236}">
                <a16:creationId xmlns:a16="http://schemas.microsoft.com/office/drawing/2014/main" id="{4CCD4061-A17A-449C-A2E0-5CC4EB8D7047}"/>
              </a:ext>
            </a:extLst>
          </p:cNvPr>
          <p:cNvSpPr txBox="1"/>
          <p:nvPr/>
        </p:nvSpPr>
        <p:spPr>
          <a:xfrm>
            <a:off x="3130510" y="772093"/>
            <a:ext cx="3826736" cy="369332"/>
          </a:xfrm>
          <a:prstGeom prst="rect">
            <a:avLst/>
          </a:prstGeom>
          <a:noFill/>
        </p:spPr>
        <p:txBody>
          <a:bodyPr wrap="square" rtlCol="0">
            <a:spAutoFit/>
          </a:bodyPr>
          <a:lstStyle/>
          <a:p>
            <a:r>
              <a:rPr lang="de-DE" b="1" dirty="0">
                <a:solidFill>
                  <a:srgbClr val="FF0000"/>
                </a:solidFill>
              </a:rPr>
              <a:t>Zwei Technikgruppen / zwei Tage</a:t>
            </a:r>
          </a:p>
        </p:txBody>
      </p:sp>
      <p:graphicFrame>
        <p:nvGraphicFramePr>
          <p:cNvPr id="15" name="Tabelle 14">
            <a:extLst>
              <a:ext uri="{FF2B5EF4-FFF2-40B4-BE49-F238E27FC236}">
                <a16:creationId xmlns:a16="http://schemas.microsoft.com/office/drawing/2014/main" id="{F31B6D8B-C31F-4280-B6D2-8462C3C59BA5}"/>
              </a:ext>
            </a:extLst>
          </p:cNvPr>
          <p:cNvGraphicFramePr>
            <a:graphicFrameLocks noGrp="1"/>
          </p:cNvGraphicFramePr>
          <p:nvPr>
            <p:extLst/>
          </p:nvPr>
        </p:nvGraphicFramePr>
        <p:xfrm>
          <a:off x="1048526" y="1484784"/>
          <a:ext cx="4656213" cy="5187696"/>
        </p:xfrm>
        <a:graphic>
          <a:graphicData uri="http://schemas.openxmlformats.org/drawingml/2006/table">
            <a:tbl>
              <a:tblPr/>
              <a:tblGrid>
                <a:gridCol w="2139341">
                  <a:extLst>
                    <a:ext uri="{9D8B030D-6E8A-4147-A177-3AD203B41FA5}">
                      <a16:colId xmlns:a16="http://schemas.microsoft.com/office/drawing/2014/main" val="20000"/>
                    </a:ext>
                  </a:extLst>
                </a:gridCol>
                <a:gridCol w="1258436">
                  <a:extLst>
                    <a:ext uri="{9D8B030D-6E8A-4147-A177-3AD203B41FA5}">
                      <a16:colId xmlns:a16="http://schemas.microsoft.com/office/drawing/2014/main" val="20001"/>
                    </a:ext>
                  </a:extLst>
                </a:gridCol>
                <a:gridCol w="1258436">
                  <a:extLst>
                    <a:ext uri="{9D8B030D-6E8A-4147-A177-3AD203B41FA5}">
                      <a16:colId xmlns:a16="http://schemas.microsoft.com/office/drawing/2014/main" val="2882222369"/>
                    </a:ext>
                  </a:extLst>
                </a:gridCol>
              </a:tblGrid>
              <a:tr h="191644">
                <a:tc>
                  <a:txBody>
                    <a:bodyPr/>
                    <a:lstStyle/>
                    <a:p>
                      <a:pPr>
                        <a:lnSpc>
                          <a:spcPct val="115000"/>
                        </a:lnSpc>
                        <a:spcAft>
                          <a:spcPts val="0"/>
                        </a:spcAft>
                      </a:pPr>
                      <a:r>
                        <a:rPr lang="de-DE" sz="1600" b="1" dirty="0">
                          <a:latin typeface="Calibri"/>
                          <a:ea typeface="Calibri"/>
                          <a:cs typeface="Times New Roman"/>
                        </a:rPr>
                        <a:t>Zeit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de-DE" sz="1600" b="1" dirty="0">
                          <a:latin typeface="Calibri"/>
                          <a:ea typeface="Calibri"/>
                          <a:cs typeface="Times New Roman"/>
                        </a:rPr>
                        <a:t>1. TAG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de-DE" sz="1600" b="1" dirty="0">
                          <a:latin typeface="Calibri"/>
                          <a:ea typeface="Calibri"/>
                          <a:cs typeface="Times New Roman"/>
                        </a:rPr>
                        <a:t>2. TAG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91644">
                <a:tc>
                  <a:txBody>
                    <a:bodyPr/>
                    <a:lstStyle/>
                    <a:p>
                      <a:pPr>
                        <a:lnSpc>
                          <a:spcPct val="115000"/>
                        </a:lnSpc>
                        <a:spcAft>
                          <a:spcPts val="0"/>
                        </a:spcAft>
                      </a:pPr>
                      <a:r>
                        <a:rPr lang="de-DE" sz="1400" dirty="0">
                          <a:latin typeface="Calibri"/>
                          <a:ea typeface="Calibri"/>
                          <a:cs typeface="Times New Roman"/>
                        </a:rPr>
                        <a:t>7:40 -8:00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a:t>
                      </a:r>
                      <a:r>
                        <a:rPr lang="de-DE" sz="1400" baseline="0" dirty="0">
                          <a:latin typeface="Calibri"/>
                          <a:ea typeface="Calibri"/>
                          <a:cs typeface="Times New Roman"/>
                        </a:rPr>
                        <a:t> 9</a:t>
                      </a:r>
                      <a:endParaRPr lang="de-DE"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1"/>
                  </a:ext>
                </a:extLst>
              </a:tr>
              <a:tr h="191644">
                <a:tc>
                  <a:txBody>
                    <a:bodyPr/>
                    <a:lstStyle/>
                    <a:p>
                      <a:pPr>
                        <a:lnSpc>
                          <a:spcPct val="115000"/>
                        </a:lnSpc>
                        <a:spcAft>
                          <a:spcPts val="0"/>
                        </a:spcAft>
                      </a:pPr>
                      <a:r>
                        <a:rPr lang="de-DE" sz="1400" dirty="0">
                          <a:latin typeface="Calibri"/>
                          <a:ea typeface="Calibri"/>
                          <a:cs typeface="Times New Roman"/>
                        </a:rPr>
                        <a:t>8:00 – 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2"/>
                  </a:ext>
                </a:extLst>
              </a:tr>
              <a:tr h="122682">
                <a:tc>
                  <a:txBody>
                    <a:bodyPr/>
                    <a:lstStyle/>
                    <a:p>
                      <a:pPr>
                        <a:lnSpc>
                          <a:spcPct val="115000"/>
                        </a:lnSpc>
                        <a:spcAft>
                          <a:spcPts val="0"/>
                        </a:spcAft>
                      </a:pPr>
                      <a:r>
                        <a:rPr lang="de-DE" sz="1400" dirty="0">
                          <a:latin typeface="Calibri"/>
                          <a:ea typeface="Calibri"/>
                          <a:cs typeface="Times New Roman"/>
                        </a:rPr>
                        <a:t>8:20</a:t>
                      </a:r>
                      <a:r>
                        <a:rPr lang="de-DE" sz="1400" baseline="0" dirty="0">
                          <a:latin typeface="Calibri"/>
                          <a:ea typeface="Calibri"/>
                          <a:cs typeface="Times New Roman"/>
                        </a:rPr>
                        <a:t> – 8:40</a:t>
                      </a:r>
                      <a:endParaRPr lang="de-DE"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3"/>
                  </a:ext>
                </a:extLst>
              </a:tr>
              <a:tr h="1226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8:40 –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73742705"/>
                  </a:ext>
                </a:extLst>
              </a:tr>
              <a:tr h="191644">
                <a:tc>
                  <a:txBody>
                    <a:bodyPr/>
                    <a:lstStyle/>
                    <a:p>
                      <a:pPr>
                        <a:lnSpc>
                          <a:spcPct val="115000"/>
                        </a:lnSpc>
                        <a:spcAft>
                          <a:spcPts val="0"/>
                        </a:spcAft>
                      </a:pPr>
                      <a:r>
                        <a:rPr lang="de-DE" sz="1400" dirty="0">
                          <a:latin typeface="Calibri"/>
                          <a:ea typeface="Calibri"/>
                          <a:cs typeface="Times New Roman"/>
                        </a:rPr>
                        <a:t>9:00 – 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nSpc>
                          <a:spcPct val="115000"/>
                        </a:lnSpc>
                        <a:spcAft>
                          <a:spcPts val="0"/>
                        </a:spcAft>
                      </a:pPr>
                      <a:r>
                        <a:rPr lang="de-DE" sz="1400" dirty="0">
                          <a:latin typeface="Calibri"/>
                          <a:ea typeface="Calibri"/>
                          <a:cs typeface="Times New Roman"/>
                        </a:rPr>
                        <a:t>Pause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hMerge="1">
                  <a:txBody>
                    <a:bodyPr/>
                    <a:lstStyle/>
                    <a:p>
                      <a:endParaRPr lang="de-DE"/>
                    </a:p>
                  </a:txBody>
                  <a:tcPr/>
                </a:tc>
                <a:extLst>
                  <a:ext uri="{0D108BD9-81ED-4DB2-BD59-A6C34878D82A}">
                    <a16:rowId xmlns:a16="http://schemas.microsoft.com/office/drawing/2014/main" val="10004"/>
                  </a:ext>
                </a:extLst>
              </a:tr>
              <a:tr h="191644">
                <a:tc>
                  <a:txBody>
                    <a:bodyPr/>
                    <a:lstStyle/>
                    <a:p>
                      <a:pPr>
                        <a:lnSpc>
                          <a:spcPct val="115000"/>
                        </a:lnSpc>
                        <a:spcAft>
                          <a:spcPts val="0"/>
                        </a:spcAft>
                      </a:pPr>
                      <a:r>
                        <a:rPr lang="de-DE" sz="1400" dirty="0">
                          <a:latin typeface="Calibri"/>
                          <a:ea typeface="Calibri"/>
                          <a:cs typeface="Times New Roman"/>
                        </a:rPr>
                        <a:t>9.20 - 9.40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5"/>
                  </a:ext>
                </a:extLst>
              </a:tr>
              <a:tr h="191644">
                <a:tc>
                  <a:txBody>
                    <a:bodyPr/>
                    <a:lstStyle/>
                    <a:p>
                      <a:pPr>
                        <a:lnSpc>
                          <a:spcPct val="115000"/>
                        </a:lnSpc>
                        <a:spcAft>
                          <a:spcPts val="0"/>
                        </a:spcAft>
                      </a:pPr>
                      <a:r>
                        <a:rPr lang="de-DE" sz="1400" dirty="0">
                          <a:latin typeface="Calibri"/>
                          <a:ea typeface="Calibri"/>
                          <a:cs typeface="Times New Roman"/>
                        </a:rPr>
                        <a:t>9.40 - 10.00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 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6"/>
                  </a:ext>
                </a:extLst>
              </a:tr>
              <a:tr h="191644">
                <a:tc>
                  <a:txBody>
                    <a:bodyPr/>
                    <a:lstStyle/>
                    <a:p>
                      <a:pPr>
                        <a:lnSpc>
                          <a:spcPct val="115000"/>
                        </a:lnSpc>
                        <a:spcAft>
                          <a:spcPts val="0"/>
                        </a:spcAft>
                      </a:pPr>
                      <a:r>
                        <a:rPr lang="de-DE" sz="1400" dirty="0">
                          <a:latin typeface="Calibri"/>
                          <a:ea typeface="Calibri"/>
                          <a:cs typeface="Times New Roman"/>
                        </a:rPr>
                        <a:t>10.00 - 10.20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7"/>
                  </a:ext>
                </a:extLst>
              </a:tr>
              <a:tr h="191644">
                <a:tc>
                  <a:txBody>
                    <a:bodyPr/>
                    <a:lstStyle/>
                    <a:p>
                      <a:pPr>
                        <a:lnSpc>
                          <a:spcPct val="115000"/>
                        </a:lnSpc>
                        <a:spcAft>
                          <a:spcPts val="0"/>
                        </a:spcAft>
                      </a:pPr>
                      <a:r>
                        <a:rPr lang="de-DE" sz="1400" dirty="0">
                          <a:latin typeface="Calibri"/>
                          <a:ea typeface="Calibri"/>
                          <a:cs typeface="Times New Roman"/>
                        </a:rPr>
                        <a:t>10.20 - 10.40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nSpc>
                          <a:spcPct val="115000"/>
                        </a:lnSpc>
                        <a:spcAft>
                          <a:spcPts val="0"/>
                        </a:spcAft>
                      </a:pPr>
                      <a:r>
                        <a:rPr lang="de-DE" sz="1400" dirty="0">
                          <a:latin typeface="Calibri"/>
                          <a:ea typeface="Calibri"/>
                          <a:cs typeface="Times New Roman"/>
                        </a:rPr>
                        <a:t>Pause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hMerge="1">
                  <a:txBody>
                    <a:bodyPr/>
                    <a:lstStyle/>
                    <a:p>
                      <a:endParaRPr lang="de-DE"/>
                    </a:p>
                  </a:txBody>
                  <a:tcPr/>
                </a:tc>
                <a:extLst>
                  <a:ext uri="{0D108BD9-81ED-4DB2-BD59-A6C34878D82A}">
                    <a16:rowId xmlns:a16="http://schemas.microsoft.com/office/drawing/2014/main" val="10008"/>
                  </a:ext>
                </a:extLst>
              </a:tr>
              <a:tr h="191644">
                <a:tc>
                  <a:txBody>
                    <a:bodyPr/>
                    <a:lstStyle/>
                    <a:p>
                      <a:pPr>
                        <a:lnSpc>
                          <a:spcPct val="115000"/>
                        </a:lnSpc>
                        <a:spcAft>
                          <a:spcPts val="0"/>
                        </a:spcAft>
                      </a:pPr>
                      <a:r>
                        <a:rPr lang="de-DE" sz="1400" dirty="0">
                          <a:latin typeface="Calibri"/>
                          <a:ea typeface="Calibri"/>
                          <a:cs typeface="Times New Roman"/>
                        </a:rPr>
                        <a:t>10.40 - 11.00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nSpc>
                          <a:spcPct val="115000"/>
                        </a:lnSpc>
                        <a:spcAft>
                          <a:spcPts val="0"/>
                        </a:spcAft>
                      </a:pPr>
                      <a:r>
                        <a:rPr lang="de-DE" sz="1400" dirty="0">
                          <a:latin typeface="Calibri"/>
                          <a:ea typeface="Calibri"/>
                          <a:cs typeface="Times New Roman"/>
                        </a:rPr>
                        <a:t>Prüfling 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009"/>
                  </a:ext>
                </a:extLst>
              </a:tr>
              <a:tr h="191644">
                <a:tc>
                  <a:txBody>
                    <a:bodyPr/>
                    <a:lstStyle/>
                    <a:p>
                      <a:pPr>
                        <a:lnSpc>
                          <a:spcPct val="115000"/>
                        </a:lnSpc>
                        <a:spcAft>
                          <a:spcPts val="0"/>
                        </a:spcAft>
                      </a:pPr>
                      <a:r>
                        <a:rPr lang="de-DE" sz="1400" dirty="0">
                          <a:latin typeface="Calibri"/>
                          <a:ea typeface="Calibri"/>
                          <a:cs typeface="Times New Roman"/>
                        </a:rPr>
                        <a:t>11.00 - 11.20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0"/>
                  </a:ext>
                </a:extLst>
              </a:tr>
              <a:tr h="191644">
                <a:tc>
                  <a:txBody>
                    <a:bodyPr/>
                    <a:lstStyle/>
                    <a:p>
                      <a:pPr>
                        <a:lnSpc>
                          <a:spcPct val="115000"/>
                        </a:lnSpc>
                        <a:spcAft>
                          <a:spcPts val="0"/>
                        </a:spcAft>
                      </a:pPr>
                      <a:r>
                        <a:rPr lang="de-DE" sz="1400" dirty="0">
                          <a:latin typeface="Calibri"/>
                          <a:ea typeface="Calibri"/>
                          <a:cs typeface="Times New Roman"/>
                        </a:rPr>
                        <a:t>11.20 - 11.40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1"/>
                  </a:ext>
                </a:extLst>
              </a:tr>
              <a:tr h="191644">
                <a:tc>
                  <a:txBody>
                    <a:bodyPr/>
                    <a:lstStyle/>
                    <a:p>
                      <a:pPr>
                        <a:lnSpc>
                          <a:spcPct val="115000"/>
                        </a:lnSpc>
                        <a:spcAft>
                          <a:spcPts val="0"/>
                        </a:spcAft>
                      </a:pPr>
                      <a:r>
                        <a:rPr lang="de-DE" sz="1400" dirty="0">
                          <a:latin typeface="Calibri"/>
                          <a:ea typeface="Calibri"/>
                          <a:cs typeface="Times New Roman"/>
                        </a:rPr>
                        <a:t>11.40 - 12.00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nSpc>
                          <a:spcPct val="115000"/>
                        </a:lnSpc>
                        <a:spcAft>
                          <a:spcPts val="0"/>
                        </a:spcAft>
                      </a:pPr>
                      <a:r>
                        <a:rPr lang="de-DE" sz="1400" dirty="0">
                          <a:latin typeface="Calibri"/>
                          <a:ea typeface="Calibri"/>
                          <a:cs typeface="Times New Roman"/>
                        </a:rPr>
                        <a:t>Pause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hMerge="1">
                  <a:txBody>
                    <a:bodyPr/>
                    <a:lstStyle/>
                    <a:p>
                      <a:endParaRPr lang="de-DE"/>
                    </a:p>
                  </a:txBody>
                  <a:tcPr/>
                </a:tc>
                <a:extLst>
                  <a:ext uri="{0D108BD9-81ED-4DB2-BD59-A6C34878D82A}">
                    <a16:rowId xmlns:a16="http://schemas.microsoft.com/office/drawing/2014/main" val="10012"/>
                  </a:ext>
                </a:extLst>
              </a:tr>
              <a:tr h="191644">
                <a:tc>
                  <a:txBody>
                    <a:bodyPr/>
                    <a:lstStyle/>
                    <a:p>
                      <a:pPr>
                        <a:lnSpc>
                          <a:spcPct val="115000"/>
                        </a:lnSpc>
                        <a:spcAft>
                          <a:spcPts val="0"/>
                        </a:spcAft>
                      </a:pPr>
                      <a:r>
                        <a:rPr lang="de-DE" sz="1400" dirty="0">
                          <a:latin typeface="Calibri"/>
                          <a:ea typeface="Calibri"/>
                          <a:cs typeface="Times New Roman"/>
                        </a:rPr>
                        <a:t>12.00 - 12.20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3"/>
                  </a:ext>
                </a:extLst>
              </a:tr>
              <a:tr h="191644">
                <a:tc>
                  <a:txBody>
                    <a:bodyPr/>
                    <a:lstStyle/>
                    <a:p>
                      <a:pPr>
                        <a:lnSpc>
                          <a:spcPct val="115000"/>
                        </a:lnSpc>
                        <a:spcAft>
                          <a:spcPts val="0"/>
                        </a:spcAft>
                      </a:pPr>
                      <a:r>
                        <a:rPr lang="de-DE" sz="1400" dirty="0">
                          <a:latin typeface="Calibri"/>
                          <a:ea typeface="Calibri"/>
                          <a:cs typeface="Times New Roman"/>
                        </a:rPr>
                        <a:t>12.20 - 12.40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a:t>
                      </a:r>
                      <a:r>
                        <a:rPr lang="de-DE" sz="1400" baseline="0" dirty="0">
                          <a:latin typeface="Calibri"/>
                          <a:ea typeface="Calibri"/>
                          <a:cs typeface="Times New Roman"/>
                        </a:rPr>
                        <a:t> 12</a:t>
                      </a:r>
                      <a:endParaRPr lang="de-DE"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4"/>
                  </a:ext>
                </a:extLst>
              </a:tr>
              <a:tr h="191644">
                <a:tc>
                  <a:txBody>
                    <a:bodyPr/>
                    <a:lstStyle/>
                    <a:p>
                      <a:pPr>
                        <a:lnSpc>
                          <a:spcPct val="115000"/>
                        </a:lnSpc>
                        <a:spcAft>
                          <a:spcPts val="0"/>
                        </a:spcAft>
                      </a:pPr>
                      <a:r>
                        <a:rPr lang="de-DE" sz="1400" dirty="0">
                          <a:latin typeface="Calibri"/>
                          <a:ea typeface="Calibri"/>
                          <a:cs typeface="Times New Roman"/>
                        </a:rPr>
                        <a:t>12.40 - 13.00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5"/>
                  </a:ext>
                </a:extLst>
              </a:tr>
              <a:tr h="191644">
                <a:tc>
                  <a:txBody>
                    <a:bodyPr/>
                    <a:lstStyle/>
                    <a:p>
                      <a:pPr>
                        <a:lnSpc>
                          <a:spcPct val="115000"/>
                        </a:lnSpc>
                        <a:spcAft>
                          <a:spcPts val="0"/>
                        </a:spcAft>
                      </a:pPr>
                      <a:r>
                        <a:rPr lang="de-DE" sz="1400" dirty="0">
                          <a:latin typeface="Calibri"/>
                          <a:ea typeface="Calibri"/>
                          <a:cs typeface="Times New Roman"/>
                        </a:rPr>
                        <a:t>13.00 - 14.00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2">
                  <a:txBody>
                    <a:bodyPr/>
                    <a:lstStyle/>
                    <a:p>
                      <a:pPr>
                        <a:lnSpc>
                          <a:spcPct val="115000"/>
                        </a:lnSpc>
                        <a:spcAft>
                          <a:spcPts val="0"/>
                        </a:spcAft>
                      </a:pPr>
                      <a:r>
                        <a:rPr lang="de-DE" sz="1400" dirty="0">
                          <a:latin typeface="Calibri"/>
                          <a:ea typeface="Calibri"/>
                          <a:cs typeface="Times New Roman"/>
                        </a:rPr>
                        <a:t>Mittagspause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hMerge="1">
                  <a:txBody>
                    <a:bodyPr/>
                    <a:lstStyle/>
                    <a:p>
                      <a:endParaRPr lang="de-DE"/>
                    </a:p>
                  </a:txBody>
                  <a:tcPr/>
                </a:tc>
                <a:extLst>
                  <a:ext uri="{0D108BD9-81ED-4DB2-BD59-A6C34878D82A}">
                    <a16:rowId xmlns:a16="http://schemas.microsoft.com/office/drawing/2014/main" val="10016"/>
                  </a:ext>
                </a:extLst>
              </a:tr>
              <a:tr h="1916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14.00 - 14.20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 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7"/>
                  </a:ext>
                </a:extLst>
              </a:tr>
              <a:tr h="1916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14.20 - 14.40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8"/>
                  </a:ext>
                </a:extLst>
              </a:tr>
              <a:tr h="1916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1400" dirty="0">
                          <a:latin typeface="+mn-lt"/>
                          <a:ea typeface="Calibri"/>
                          <a:cs typeface="Times New Roman"/>
                        </a:rPr>
                        <a:t>14:40 – 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de-DE" sz="1400" dirty="0">
                          <a:latin typeface="Calibri"/>
                          <a:ea typeface="Calibri"/>
                          <a:cs typeface="Times New Roman"/>
                        </a:rPr>
                        <a:t>Prüfling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15000"/>
                        </a:lnSpc>
                        <a:spcAft>
                          <a:spcPts val="0"/>
                        </a:spcAft>
                      </a:pPr>
                      <a:r>
                        <a:rPr lang="de-DE" sz="1400" dirty="0">
                          <a:latin typeface="Calibri"/>
                          <a:ea typeface="Calibri"/>
                          <a:cs typeface="Times New Roman"/>
                        </a:rPr>
                        <a:t>Prüfling 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0019"/>
                  </a:ext>
                </a:extLst>
              </a:tr>
            </a:tbl>
          </a:graphicData>
        </a:graphic>
      </p:graphicFrame>
      <p:sp>
        <p:nvSpPr>
          <p:cNvPr id="16" name="Gefaltete Ecke 4">
            <a:extLst>
              <a:ext uri="{FF2B5EF4-FFF2-40B4-BE49-F238E27FC236}">
                <a16:creationId xmlns:a16="http://schemas.microsoft.com/office/drawing/2014/main" id="{0FAC5CC8-42F8-4005-BDAA-CD03CCB00E67}"/>
              </a:ext>
            </a:extLst>
          </p:cNvPr>
          <p:cNvSpPr/>
          <p:nvPr/>
        </p:nvSpPr>
        <p:spPr>
          <a:xfrm>
            <a:off x="5835883" y="1491148"/>
            <a:ext cx="3000396" cy="1145764"/>
          </a:xfrm>
          <a:prstGeom prst="foldedCorner">
            <a:avLst/>
          </a:prstGeom>
          <a:solidFill>
            <a:srgbClr val="FAC09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sz="1600" dirty="0">
                <a:solidFill>
                  <a:schemeClr val="tx1"/>
                </a:solidFill>
              </a:rPr>
              <a:t>20 Minuten:</a:t>
            </a:r>
          </a:p>
          <a:p>
            <a:r>
              <a:rPr lang="de-DE" sz="1600" dirty="0">
                <a:solidFill>
                  <a:schemeClr val="tx1"/>
                </a:solidFill>
              </a:rPr>
              <a:t>15 Minuten Prüfungsgespräch</a:t>
            </a:r>
          </a:p>
          <a:p>
            <a:r>
              <a:rPr lang="de-DE" sz="1600" dirty="0">
                <a:solidFill>
                  <a:schemeClr val="tx1"/>
                </a:solidFill>
              </a:rPr>
              <a:t>5 Minuten Notenfindung und </a:t>
            </a:r>
          </a:p>
          <a:p>
            <a:r>
              <a:rPr lang="de-DE" sz="1600" dirty="0">
                <a:solidFill>
                  <a:schemeClr val="tx1"/>
                </a:solidFill>
              </a:rPr>
              <a:t>Notenbekanntgabe</a:t>
            </a:r>
          </a:p>
        </p:txBody>
      </p:sp>
      <p:sp>
        <p:nvSpPr>
          <p:cNvPr id="17" name="Gefaltete Ecke 5">
            <a:extLst>
              <a:ext uri="{FF2B5EF4-FFF2-40B4-BE49-F238E27FC236}">
                <a16:creationId xmlns:a16="http://schemas.microsoft.com/office/drawing/2014/main" id="{4BECFC56-1E39-4738-AB92-0694BBE1E5A1}"/>
              </a:ext>
            </a:extLst>
          </p:cNvPr>
          <p:cNvSpPr/>
          <p:nvPr/>
        </p:nvSpPr>
        <p:spPr>
          <a:xfrm>
            <a:off x="5831335" y="2739012"/>
            <a:ext cx="2990121" cy="699072"/>
          </a:xfrm>
          <a:prstGeom prst="foldedCorner">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sz="1600" dirty="0">
                <a:solidFill>
                  <a:schemeClr val="tx1"/>
                </a:solidFill>
              </a:rPr>
              <a:t>Nach 3 Prüfungen 20 Minuten „Puffer“ / Pause</a:t>
            </a:r>
          </a:p>
        </p:txBody>
      </p:sp>
      <p:sp>
        <p:nvSpPr>
          <p:cNvPr id="19" name="Gefaltete Ecke 6">
            <a:extLst>
              <a:ext uri="{FF2B5EF4-FFF2-40B4-BE49-F238E27FC236}">
                <a16:creationId xmlns:a16="http://schemas.microsoft.com/office/drawing/2014/main" id="{5CE5F19E-9E68-4A17-B467-843D4B4E3C3F}"/>
              </a:ext>
            </a:extLst>
          </p:cNvPr>
          <p:cNvSpPr/>
          <p:nvPr/>
        </p:nvSpPr>
        <p:spPr>
          <a:xfrm>
            <a:off x="5843236" y="3499512"/>
            <a:ext cx="3000395" cy="1158240"/>
          </a:xfrm>
          <a:prstGeom prst="foldedCorner">
            <a:avLst/>
          </a:prstGeom>
          <a:solidFill>
            <a:schemeClr val="accent6">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de-DE" sz="1600" dirty="0">
              <a:solidFill>
                <a:schemeClr val="tx1"/>
              </a:solidFill>
            </a:endParaRPr>
          </a:p>
          <a:p>
            <a:r>
              <a:rPr lang="de-DE" sz="1600" dirty="0">
                <a:solidFill>
                  <a:schemeClr val="tx1"/>
                </a:solidFill>
              </a:rPr>
              <a:t>Prüfungskommission:</a:t>
            </a:r>
            <a:br>
              <a:rPr lang="de-DE" sz="1600" dirty="0">
                <a:solidFill>
                  <a:schemeClr val="tx1"/>
                </a:solidFill>
              </a:rPr>
            </a:br>
            <a:r>
              <a:rPr lang="de-DE" sz="1600" dirty="0">
                <a:solidFill>
                  <a:schemeClr val="tx1"/>
                </a:solidFill>
              </a:rPr>
              <a:t>TE-Lehrkraft der Lerngruppe,</a:t>
            </a:r>
          </a:p>
          <a:p>
            <a:r>
              <a:rPr lang="de-DE" sz="1600" dirty="0">
                <a:solidFill>
                  <a:schemeClr val="tx1"/>
                </a:solidFill>
              </a:rPr>
              <a:t>weitere fachkundige Lehrkraft der Schule</a:t>
            </a:r>
          </a:p>
        </p:txBody>
      </p:sp>
      <p:graphicFrame>
        <p:nvGraphicFramePr>
          <p:cNvPr id="20" name="Tabelle 19">
            <a:extLst>
              <a:ext uri="{FF2B5EF4-FFF2-40B4-BE49-F238E27FC236}">
                <a16:creationId xmlns:a16="http://schemas.microsoft.com/office/drawing/2014/main" id="{7E1E6BB0-6FD1-470A-91CF-E98C5E39A1F3}"/>
              </a:ext>
            </a:extLst>
          </p:cNvPr>
          <p:cNvGraphicFramePr>
            <a:graphicFrameLocks noGrp="1"/>
          </p:cNvGraphicFramePr>
          <p:nvPr>
            <p:extLst>
              <p:ext uri="{D42A27DB-BD31-4B8C-83A1-F6EECF244321}">
                <p14:modId xmlns:p14="http://schemas.microsoft.com/office/powerpoint/2010/main" val="3391835214"/>
              </p:ext>
            </p:extLst>
          </p:nvPr>
        </p:nvGraphicFramePr>
        <p:xfrm>
          <a:off x="5831335" y="4719180"/>
          <a:ext cx="2981894" cy="1158240"/>
        </p:xfrm>
        <a:graphic>
          <a:graphicData uri="http://schemas.openxmlformats.org/drawingml/2006/table">
            <a:tbl>
              <a:tblPr firstRow="1" bandRow="1">
                <a:tableStyleId>{2D5ABB26-0587-4C30-8999-92F81FD0307C}</a:tableStyleId>
              </a:tblPr>
              <a:tblGrid>
                <a:gridCol w="622393">
                  <a:extLst>
                    <a:ext uri="{9D8B030D-6E8A-4147-A177-3AD203B41FA5}">
                      <a16:colId xmlns:a16="http://schemas.microsoft.com/office/drawing/2014/main" val="1734779702"/>
                    </a:ext>
                  </a:extLst>
                </a:gridCol>
                <a:gridCol w="2359501">
                  <a:extLst>
                    <a:ext uri="{9D8B030D-6E8A-4147-A177-3AD203B41FA5}">
                      <a16:colId xmlns:a16="http://schemas.microsoft.com/office/drawing/2014/main" val="2258974283"/>
                    </a:ext>
                  </a:extLst>
                </a:gridCol>
              </a:tblGrid>
              <a:tr h="287881">
                <a:tc>
                  <a:txBody>
                    <a:bodyPr/>
                    <a:lstStyle/>
                    <a:p>
                      <a:r>
                        <a:rPr lang="de-DE" dirty="0"/>
                        <a:t>G 1:</a:t>
                      </a:r>
                    </a:p>
                  </a:txBody>
                  <a:tcPr>
                    <a:solidFill>
                      <a:srgbClr val="DCE6F2"/>
                    </a:solidFill>
                  </a:tcPr>
                </a:tc>
                <a:tc>
                  <a:txBody>
                    <a:bodyPr/>
                    <a:lstStyle/>
                    <a:p>
                      <a:r>
                        <a:rPr lang="de-DE" sz="1600" dirty="0"/>
                        <a:t>Prüfer: Fachlehrkraft</a:t>
                      </a:r>
                      <a:r>
                        <a:rPr lang="de-DE" sz="1600" baseline="0" dirty="0"/>
                        <a:t> 1  </a:t>
                      </a:r>
                      <a:br>
                        <a:rPr lang="de-DE" sz="1600" baseline="0" dirty="0"/>
                      </a:br>
                      <a:r>
                        <a:rPr lang="de-DE" sz="1600" baseline="0" dirty="0"/>
                        <a:t>Schriftführer: Lehrkraft 2</a:t>
                      </a:r>
                      <a:endParaRPr lang="de-DE" sz="1600" dirty="0"/>
                    </a:p>
                  </a:txBody>
                  <a:tcPr>
                    <a:solidFill>
                      <a:srgbClr val="DCE6F2"/>
                    </a:solidFill>
                  </a:tcPr>
                </a:tc>
                <a:extLst>
                  <a:ext uri="{0D108BD9-81ED-4DB2-BD59-A6C34878D82A}">
                    <a16:rowId xmlns:a16="http://schemas.microsoft.com/office/drawing/2014/main" val="1724636049"/>
                  </a:ext>
                </a:extLst>
              </a:tr>
              <a:tr h="287881">
                <a:tc>
                  <a:txBody>
                    <a:bodyPr/>
                    <a:lstStyle/>
                    <a:p>
                      <a:r>
                        <a:rPr lang="de-DE" dirty="0"/>
                        <a:t>G 2:</a:t>
                      </a:r>
                    </a:p>
                  </a:txBody>
                  <a:tcPr>
                    <a:solidFill>
                      <a:srgbClr val="FFE699"/>
                    </a:solidFill>
                  </a:tcPr>
                </a:tc>
                <a:tc>
                  <a:txBody>
                    <a:bodyPr/>
                    <a:lstStyle/>
                    <a:p>
                      <a:r>
                        <a:rPr lang="de-DE" sz="1600" dirty="0"/>
                        <a:t>Prüfer: Fachlehrkraft 2</a:t>
                      </a:r>
                      <a:br>
                        <a:rPr lang="de-DE" sz="1600" dirty="0"/>
                      </a:br>
                      <a:r>
                        <a:rPr lang="de-DE" sz="1600" dirty="0"/>
                        <a:t>Schriftführer: Lehrkraft 1</a:t>
                      </a:r>
                    </a:p>
                  </a:txBody>
                  <a:tcPr>
                    <a:solidFill>
                      <a:srgbClr val="FFE699"/>
                    </a:solidFill>
                  </a:tcPr>
                </a:tc>
                <a:extLst>
                  <a:ext uri="{0D108BD9-81ED-4DB2-BD59-A6C34878D82A}">
                    <a16:rowId xmlns:a16="http://schemas.microsoft.com/office/drawing/2014/main" val="4085089972"/>
                  </a:ext>
                </a:extLst>
              </a:tr>
            </a:tbl>
          </a:graphicData>
        </a:graphic>
      </p:graphicFrame>
      <p:sp>
        <p:nvSpPr>
          <p:cNvPr id="21" name="Textfeld 20"/>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Durchführungsvorschläge</a:t>
            </a:r>
            <a:endParaRPr lang="de-DE" sz="2800" b="1" spc="300" dirty="0">
              <a:solidFill>
                <a:schemeClr val="bg1"/>
              </a:solidFill>
              <a:latin typeface="Arial" panose="020B0604020202020204" pitchFamily="34" charset="0"/>
              <a:cs typeface="Arial" panose="020B0604020202020204" pitchFamily="34" charset="0"/>
            </a:endParaRPr>
          </a:p>
        </p:txBody>
      </p:sp>
      <p:sp>
        <p:nvSpPr>
          <p:cNvPr id="2" name="Textfeld 1"/>
          <p:cNvSpPr txBox="1"/>
          <p:nvPr/>
        </p:nvSpPr>
        <p:spPr>
          <a:xfrm>
            <a:off x="6156176" y="6021288"/>
            <a:ext cx="2657053" cy="646331"/>
          </a:xfrm>
          <a:prstGeom prst="rect">
            <a:avLst/>
          </a:prstGeom>
          <a:noFill/>
        </p:spPr>
        <p:txBody>
          <a:bodyPr wrap="square" rtlCol="0">
            <a:spAutoFit/>
          </a:bodyPr>
          <a:lstStyle/>
          <a:p>
            <a:r>
              <a:rPr lang="de-DE" dirty="0" smtClean="0">
                <a:hlinkClick r:id="rId2" action="ppaction://hlinkfile"/>
              </a:rPr>
              <a:t>Weitere Organisationsmodelle </a:t>
            </a:r>
            <a:endParaRPr lang="de-DE" dirty="0"/>
          </a:p>
        </p:txBody>
      </p:sp>
    </p:spTree>
    <p:extLst>
      <p:ext uri="{BB962C8B-B14F-4D97-AF65-F5344CB8AC3E}">
        <p14:creationId xmlns:p14="http://schemas.microsoft.com/office/powerpoint/2010/main" val="16192368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1043608" y="476672"/>
            <a:ext cx="7828249"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514350" indent="-514350">
              <a:spcAft>
                <a:spcPts val="600"/>
              </a:spcAft>
              <a:buFont typeface="+mj-lt"/>
              <a:buAutoNum type="arabicPeriod"/>
            </a:pPr>
            <a:r>
              <a:rPr lang="de-DE" sz="2800" dirty="0" smtClean="0"/>
              <a:t>Wählen Sie eine Musteraufgabe für die praktische Prüfung aus.</a:t>
            </a:r>
          </a:p>
          <a:p>
            <a:pPr marL="514350" indent="-514350">
              <a:spcAft>
                <a:spcPts val="600"/>
              </a:spcAft>
              <a:buFont typeface="+mj-lt"/>
              <a:buAutoNum type="arabicPeriod"/>
            </a:pPr>
            <a:r>
              <a:rPr lang="de-DE" sz="2800" dirty="0" smtClean="0"/>
              <a:t>Formulieren Sie die Aufgabenstellung mit Hilfe des Formblattes aus.</a:t>
            </a:r>
          </a:p>
          <a:p>
            <a:pPr marL="514350" indent="-514350">
              <a:spcAft>
                <a:spcPts val="600"/>
              </a:spcAft>
              <a:buFont typeface="+mj-lt"/>
              <a:buAutoNum type="arabicPeriod"/>
            </a:pPr>
            <a:r>
              <a:rPr lang="de-DE" sz="2800" dirty="0" smtClean="0"/>
              <a:t>Erstellen Sie eigenverantwortlich in ihrer Schule die dazugehörigen Planungsunterlagen.</a:t>
            </a:r>
          </a:p>
          <a:p>
            <a:pPr marL="514350" indent="-514350">
              <a:spcAft>
                <a:spcPts val="600"/>
              </a:spcAft>
              <a:buFont typeface="+mj-lt"/>
              <a:buAutoNum type="arabicPeriod"/>
            </a:pPr>
            <a:r>
              <a:rPr lang="de-DE" sz="2800" dirty="0" smtClean="0"/>
              <a:t>Fertigen Sie das Funktionsmodell an.</a:t>
            </a:r>
          </a:p>
          <a:p>
            <a:pPr marL="514350" indent="-514350">
              <a:spcAft>
                <a:spcPts val="600"/>
              </a:spcAft>
              <a:buFont typeface="+mj-lt"/>
              <a:buAutoNum type="arabicPeriod"/>
            </a:pPr>
            <a:r>
              <a:rPr lang="de-DE" sz="2800" dirty="0" smtClean="0"/>
              <a:t>Bringen Sie diese Materialien zum 2. Termin mit.</a:t>
            </a:r>
          </a:p>
          <a:p>
            <a:pPr marL="514350" indent="-514350">
              <a:spcAft>
                <a:spcPts val="600"/>
              </a:spcAft>
              <a:buFont typeface="+mj-lt"/>
              <a:buAutoNum type="arabicPeriod"/>
            </a:pPr>
            <a:r>
              <a:rPr lang="de-DE" sz="2800" dirty="0" smtClean="0"/>
              <a:t>Wählen Sie für ihre Schule geeignetes Organisationsmodell und begründen Ihre Auswahl am 2. Termin.</a:t>
            </a:r>
          </a:p>
          <a:p>
            <a:pPr marL="514350" indent="-514350">
              <a:buFont typeface="+mj-lt"/>
              <a:buAutoNum type="arabicPeriod"/>
            </a:pPr>
            <a:endParaRPr lang="de-DE" sz="2800" dirty="0"/>
          </a:p>
        </p:txBody>
      </p:sp>
      <p:sp>
        <p:nvSpPr>
          <p:cNvPr id="9" name="Textfeld 8"/>
          <p:cNvSpPr txBox="1"/>
          <p:nvPr/>
        </p:nvSpPr>
        <p:spPr>
          <a:xfrm>
            <a:off x="-25931"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Aufgabenstellung</a:t>
            </a:r>
            <a:endParaRPr lang="de-DE" sz="28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314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2" name="Gruppieren 11"/>
          <p:cNvGrpSpPr>
            <a:grpSpLocks/>
          </p:cNvGrpSpPr>
          <p:nvPr/>
        </p:nvGrpSpPr>
        <p:grpSpPr>
          <a:xfrm>
            <a:off x="5967814" y="-114632"/>
            <a:ext cx="134343" cy="6930937"/>
            <a:chOff x="0" y="0"/>
            <a:chExt cx="134343" cy="10695446"/>
          </a:xfrm>
        </p:grpSpPr>
        <p:cxnSp>
          <p:nvCxnSpPr>
            <p:cNvPr id="13" name="Gerade Verbindung 12"/>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65"/>
          <p:cNvSpPr>
            <a:spLocks noChangeArrowheads="1"/>
          </p:cNvSpPr>
          <p:nvPr/>
        </p:nvSpPr>
        <p:spPr bwMode="auto">
          <a:xfrm>
            <a:off x="6183079" y="-99391"/>
            <a:ext cx="2970530"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6" name="Text Box 10"/>
          <p:cNvSpPr txBox="1">
            <a:spLocks noChangeArrowheads="1"/>
          </p:cNvSpPr>
          <p:nvPr/>
        </p:nvSpPr>
        <p:spPr bwMode="auto">
          <a:xfrm>
            <a:off x="544593" y="3140968"/>
            <a:ext cx="5315589"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4000" b="1" dirty="0" smtClean="0">
                <a:solidFill>
                  <a:srgbClr val="002060"/>
                </a:solidFill>
              </a:rPr>
              <a:t>Abschlussprüfung im Fach</a:t>
            </a:r>
          </a:p>
          <a:p>
            <a:pPr algn="ctr" eaLnBrk="1" hangingPunct="1">
              <a:spcBef>
                <a:spcPct val="50000"/>
              </a:spcBef>
            </a:pPr>
            <a:r>
              <a:rPr lang="de-DE" altLang="de-DE" sz="4000" b="1" dirty="0" smtClean="0">
                <a:solidFill>
                  <a:srgbClr val="002060"/>
                </a:solidFill>
              </a:rPr>
              <a:t>Technik</a:t>
            </a:r>
            <a:endParaRPr lang="de-DE" altLang="de-DE" sz="4000" b="1" dirty="0">
              <a:solidFill>
                <a:srgbClr val="002060"/>
              </a:solidFill>
            </a:endParaRPr>
          </a:p>
          <a:p>
            <a:pPr algn="ctr" eaLnBrk="1" hangingPunct="1">
              <a:spcBef>
                <a:spcPct val="50000"/>
              </a:spcBef>
            </a:pPr>
            <a:endParaRPr lang="de-DE" altLang="de-DE" sz="1800" b="1" dirty="0">
              <a:solidFill>
                <a:srgbClr val="002060"/>
              </a:solidFill>
            </a:endParaRPr>
          </a:p>
          <a:p>
            <a:pPr eaLnBrk="1" hangingPunct="1">
              <a:spcBef>
                <a:spcPct val="50000"/>
              </a:spcBef>
            </a:pPr>
            <a:endParaRPr lang="de-DE" altLang="de-DE" sz="1800" dirty="0">
              <a:solidFill>
                <a:srgbClr val="0070C0"/>
              </a:solidFill>
            </a:endParaRPr>
          </a:p>
        </p:txBody>
      </p:sp>
      <p:pic>
        <p:nvPicPr>
          <p:cNvPr id="3" name="Grafik 2"/>
          <p:cNvPicPr>
            <a:picLocks noChangeAspect="1"/>
          </p:cNvPicPr>
          <p:nvPr/>
        </p:nvPicPr>
        <p:blipFill>
          <a:blip r:embed="rId2" cstate="print">
            <a:clrChange>
              <a:clrFrom>
                <a:srgbClr val="FFFFFF"/>
              </a:clrFrom>
              <a:clrTo>
                <a:srgbClr val="FFFFFF">
                  <a:alpha val="0"/>
                </a:srgbClr>
              </a:clrTo>
            </a:clrChange>
          </a:blip>
          <a:stretch>
            <a:fillRect/>
          </a:stretch>
        </p:blipFill>
        <p:spPr>
          <a:xfrm>
            <a:off x="1115615" y="476672"/>
            <a:ext cx="4695279" cy="2088232"/>
          </a:xfrm>
          <a:prstGeom prst="rect">
            <a:avLst/>
          </a:prstGeom>
        </p:spPr>
      </p:pic>
      <p:sp>
        <p:nvSpPr>
          <p:cNvPr id="18" name="Text Box 10"/>
          <p:cNvSpPr txBox="1">
            <a:spLocks noChangeArrowheads="1"/>
          </p:cNvSpPr>
          <p:nvPr/>
        </p:nvSpPr>
        <p:spPr bwMode="auto">
          <a:xfrm>
            <a:off x="6484167" y="272524"/>
            <a:ext cx="2368353" cy="398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2000" b="1" dirty="0">
              <a:solidFill>
                <a:schemeClr val="accent1">
                  <a:lumMod val="20000"/>
                  <a:lumOff val="80000"/>
                </a:schemeClr>
              </a:solidFill>
            </a:endParaRPr>
          </a:p>
          <a:p>
            <a:pPr algn="ctr" eaLnBrk="1" hangingPunct="1">
              <a:spcBef>
                <a:spcPct val="50000"/>
              </a:spcBef>
            </a:pPr>
            <a:endParaRPr lang="de-DE" altLang="de-DE" sz="1100" b="1" dirty="0">
              <a:solidFill>
                <a:schemeClr val="accent1">
                  <a:lumMod val="20000"/>
                  <a:lumOff val="80000"/>
                </a:schemeClr>
              </a:solidFill>
            </a:endParaRPr>
          </a:p>
          <a:p>
            <a:pPr algn="ctr" eaLnBrk="1" hangingPunct="1">
              <a:spcBef>
                <a:spcPct val="50000"/>
              </a:spcBef>
            </a:pPr>
            <a:endParaRPr lang="de-DE" altLang="de-DE" sz="1050" b="1" dirty="0">
              <a:solidFill>
                <a:schemeClr val="accent1">
                  <a:lumMod val="20000"/>
                  <a:lumOff val="80000"/>
                </a:schemeClr>
              </a:solidFill>
            </a:endParaRPr>
          </a:p>
          <a:p>
            <a:pPr eaLnBrk="1" hangingPunct="1">
              <a:spcBef>
                <a:spcPct val="50000"/>
              </a:spcBef>
            </a:pPr>
            <a:endParaRPr lang="de-DE" altLang="de-DE" sz="1400" dirty="0">
              <a:solidFill>
                <a:srgbClr val="0070C0"/>
              </a:solidFill>
            </a:endParaRPr>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57" t="6827" r="24692" b="3970"/>
          <a:stretch/>
        </p:blipFill>
        <p:spPr bwMode="auto">
          <a:xfrm>
            <a:off x="6633145" y="1672078"/>
            <a:ext cx="2070395" cy="29377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feld 1"/>
          <p:cNvSpPr txBox="1"/>
          <p:nvPr/>
        </p:nvSpPr>
        <p:spPr>
          <a:xfrm rot="18794582">
            <a:off x="6326907" y="2587667"/>
            <a:ext cx="3672408" cy="276999"/>
          </a:xfrm>
          <a:prstGeom prst="rect">
            <a:avLst/>
          </a:prstGeom>
          <a:noFill/>
        </p:spPr>
        <p:txBody>
          <a:bodyPr wrap="square" rtlCol="0">
            <a:spAutoFit/>
          </a:bodyPr>
          <a:lstStyle/>
          <a:p>
            <a:r>
              <a:rPr lang="de-DE" sz="1200" b="1" dirty="0">
                <a:solidFill>
                  <a:srgbClr val="FFFF00"/>
                </a:solidFill>
              </a:rPr>
              <a:t>Abschlussprüfung WRS/RS 2021</a:t>
            </a:r>
          </a:p>
        </p:txBody>
      </p:sp>
    </p:spTree>
    <p:extLst>
      <p:ext uri="{BB962C8B-B14F-4D97-AF65-F5344CB8AC3E}">
        <p14:creationId xmlns:p14="http://schemas.microsoft.com/office/powerpoint/2010/main" val="3780240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 name="Textfeld 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Programm </a:t>
            </a:r>
            <a:r>
              <a:rPr lang="de-DE" sz="2800" b="1" spc="300" dirty="0" smtClean="0">
                <a:solidFill>
                  <a:schemeClr val="bg1"/>
                </a:solidFill>
                <a:latin typeface="Arial" panose="020B0604020202020204" pitchFamily="34" charset="0"/>
                <a:cs typeface="Arial" panose="020B0604020202020204" pitchFamily="34" charset="0"/>
              </a:rPr>
              <a:t>Tag 2</a:t>
            </a:r>
            <a:endParaRPr lang="de-DE" b="1" spc="300" dirty="0">
              <a:solidFill>
                <a:schemeClr val="bg1"/>
              </a:solidFill>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1096301" y="1700808"/>
            <a:ext cx="8064896"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dirty="0"/>
              <a:t> </a:t>
            </a:r>
            <a:endParaRPr lang="de-DE" sz="1200" dirty="0"/>
          </a:p>
          <a:p>
            <a:r>
              <a:rPr lang="de-DE" dirty="0" smtClean="0"/>
              <a:t>14.30 </a:t>
            </a:r>
            <a:r>
              <a:rPr lang="de-DE" dirty="0"/>
              <a:t>Uhr 	</a:t>
            </a:r>
            <a:r>
              <a:rPr lang="de-DE" dirty="0" smtClean="0"/>
              <a:t>Begrüßung</a:t>
            </a:r>
            <a:endParaRPr lang="de-DE" dirty="0"/>
          </a:p>
          <a:p>
            <a:endParaRPr lang="de-DE" sz="1200" dirty="0"/>
          </a:p>
          <a:p>
            <a:r>
              <a:rPr lang="de-DE" dirty="0" smtClean="0"/>
              <a:t>14.35 </a:t>
            </a:r>
            <a:r>
              <a:rPr lang="de-DE" dirty="0"/>
              <a:t>Uhr	</a:t>
            </a:r>
            <a:r>
              <a:rPr lang="de-DE" dirty="0" smtClean="0"/>
              <a:t>Präsentation der Arbeitsergebnisse</a:t>
            </a:r>
            <a:endParaRPr lang="de-DE" dirty="0"/>
          </a:p>
          <a:p>
            <a:endParaRPr lang="de-DE" sz="1200" dirty="0"/>
          </a:p>
          <a:p>
            <a:r>
              <a:rPr lang="de-DE" dirty="0" smtClean="0"/>
              <a:t>15.45 </a:t>
            </a:r>
            <a:r>
              <a:rPr lang="de-DE" dirty="0"/>
              <a:t>Uhr 	</a:t>
            </a:r>
            <a:r>
              <a:rPr lang="de-DE" dirty="0" smtClean="0"/>
              <a:t>Bewertung </a:t>
            </a:r>
            <a:r>
              <a:rPr lang="de-DE" dirty="0"/>
              <a:t>und Prüfungsgespräch</a:t>
            </a:r>
          </a:p>
          <a:p>
            <a:endParaRPr lang="de-DE" sz="1100" dirty="0"/>
          </a:p>
          <a:p>
            <a:r>
              <a:rPr lang="de-DE" dirty="0" smtClean="0"/>
              <a:t>16.45 </a:t>
            </a:r>
            <a:r>
              <a:rPr lang="de-DE" dirty="0"/>
              <a:t>Uhr 	</a:t>
            </a:r>
            <a:r>
              <a:rPr lang="de-DE" dirty="0" smtClean="0"/>
              <a:t>Schriftliche Prüfung</a:t>
            </a:r>
            <a:endParaRPr lang="de-DE" sz="1600" dirty="0"/>
          </a:p>
          <a:p>
            <a:endParaRPr lang="de-DE" sz="1600" dirty="0"/>
          </a:p>
        </p:txBody>
      </p:sp>
    </p:spTree>
    <p:extLst>
      <p:ext uri="{BB962C8B-B14F-4D97-AF65-F5344CB8AC3E}">
        <p14:creationId xmlns:p14="http://schemas.microsoft.com/office/powerpoint/2010/main" val="2252841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a:grpSpLocks/>
          </p:cNvGrpSpPr>
          <p:nvPr/>
        </p:nvGrpSpPr>
        <p:grpSpPr>
          <a:xfrm>
            <a:off x="5967814" y="-27384"/>
            <a:ext cx="134343" cy="6930937"/>
            <a:chOff x="0" y="0"/>
            <a:chExt cx="134343" cy="10695446"/>
          </a:xfrm>
        </p:grpSpPr>
        <p:cxnSp>
          <p:nvCxnSpPr>
            <p:cNvPr id="13" name="Gerade Verbindung 12"/>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65"/>
          <p:cNvSpPr>
            <a:spLocks noChangeArrowheads="1"/>
          </p:cNvSpPr>
          <p:nvPr/>
        </p:nvSpPr>
        <p:spPr bwMode="auto">
          <a:xfrm>
            <a:off x="6183079" y="-99391"/>
            <a:ext cx="2970530"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5" name="Text Box 10"/>
          <p:cNvSpPr txBox="1">
            <a:spLocks noChangeArrowheads="1"/>
          </p:cNvSpPr>
          <p:nvPr/>
        </p:nvSpPr>
        <p:spPr bwMode="auto">
          <a:xfrm>
            <a:off x="294870" y="836712"/>
            <a:ext cx="56036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4800" b="1" dirty="0" smtClean="0">
                <a:solidFill>
                  <a:srgbClr val="002060"/>
                </a:solidFill>
              </a:rPr>
              <a:t>Praktische Prüfung</a:t>
            </a:r>
            <a:endParaRPr lang="de-DE" altLang="de-DE" sz="1200" dirty="0">
              <a:solidFill>
                <a:srgbClr val="0070C0"/>
              </a:solidFill>
            </a:endParaRPr>
          </a:p>
        </p:txBody>
      </p:sp>
      <p:sp>
        <p:nvSpPr>
          <p:cNvPr id="26" name="Text Box 10"/>
          <p:cNvSpPr txBox="1">
            <a:spLocks noChangeArrowheads="1"/>
          </p:cNvSpPr>
          <p:nvPr/>
        </p:nvSpPr>
        <p:spPr bwMode="auto">
          <a:xfrm>
            <a:off x="369041" y="3234132"/>
            <a:ext cx="51515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2800" b="1" dirty="0" smtClean="0">
                <a:solidFill>
                  <a:srgbClr val="002060"/>
                </a:solidFill>
              </a:rPr>
              <a:t>Prüfungsgespräch</a:t>
            </a:r>
          </a:p>
          <a:p>
            <a:pPr algn="ctr" eaLnBrk="1" hangingPunct="1">
              <a:spcBef>
                <a:spcPct val="50000"/>
              </a:spcBef>
            </a:pPr>
            <a:r>
              <a:rPr lang="de-DE" altLang="de-DE" sz="2800" b="1" dirty="0" smtClean="0">
                <a:solidFill>
                  <a:srgbClr val="002060"/>
                </a:solidFill>
              </a:rPr>
              <a:t>Bewertung</a:t>
            </a:r>
          </a:p>
        </p:txBody>
      </p:sp>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9728" r="12925" b="18207"/>
          <a:stretch/>
        </p:blipFill>
        <p:spPr>
          <a:xfrm>
            <a:off x="6533435" y="620688"/>
            <a:ext cx="2269817" cy="1800200"/>
          </a:xfrm>
          <a:prstGeom prst="rect">
            <a:avLst/>
          </a:prstGeo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13250" t="20601" r="12200" b="8001"/>
          <a:stretch/>
        </p:blipFill>
        <p:spPr>
          <a:xfrm rot="5400000">
            <a:off x="6115035" y="3715644"/>
            <a:ext cx="3057691" cy="2196370"/>
          </a:xfrm>
          <a:prstGeom prst="rect">
            <a:avLst/>
          </a:prstGeom>
        </p:spPr>
      </p:pic>
    </p:spTree>
    <p:extLst>
      <p:ext uri="{BB962C8B-B14F-4D97-AF65-F5344CB8AC3E}">
        <p14:creationId xmlns:p14="http://schemas.microsoft.com/office/powerpoint/2010/main" val="96783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601824"/>
            <a:ext cx="782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de-DE" sz="2800" dirty="0"/>
          </a:p>
        </p:txBody>
      </p:sp>
      <p:sp>
        <p:nvSpPr>
          <p:cNvPr id="10" name="Text Box 10">
            <a:extLst>
              <a:ext uri="{FF2B5EF4-FFF2-40B4-BE49-F238E27FC236}">
                <a16:creationId xmlns:a16="http://schemas.microsoft.com/office/drawing/2014/main" id="{24C1C61D-4D18-40EF-91DA-048717F464CF}"/>
              </a:ext>
            </a:extLst>
          </p:cNvPr>
          <p:cNvSpPr txBox="1">
            <a:spLocks noChangeArrowheads="1"/>
          </p:cNvSpPr>
          <p:nvPr/>
        </p:nvSpPr>
        <p:spPr bwMode="auto">
          <a:xfrm>
            <a:off x="899592" y="188640"/>
            <a:ext cx="78282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Empfehlungen zur Durchführung des Prüfungs-gesprächs</a:t>
            </a:r>
          </a:p>
        </p:txBody>
      </p:sp>
      <p:graphicFrame>
        <p:nvGraphicFramePr>
          <p:cNvPr id="2" name="Tabelle 11">
            <a:extLst>
              <a:ext uri="{FF2B5EF4-FFF2-40B4-BE49-F238E27FC236}">
                <a16:creationId xmlns:a16="http://schemas.microsoft.com/office/drawing/2014/main" id="{36D31A1C-F6BC-419C-9EFE-AB13214EC5A4}"/>
              </a:ext>
            </a:extLst>
          </p:cNvPr>
          <p:cNvGraphicFramePr>
            <a:graphicFrameLocks noGrp="1"/>
          </p:cNvGraphicFramePr>
          <p:nvPr>
            <p:extLst/>
          </p:nvPr>
        </p:nvGraphicFramePr>
        <p:xfrm>
          <a:off x="1157146" y="1538228"/>
          <a:ext cx="7344804" cy="4688840"/>
        </p:xfrm>
        <a:graphic>
          <a:graphicData uri="http://schemas.openxmlformats.org/drawingml/2006/table">
            <a:tbl>
              <a:tblPr firstRow="1" bandRow="1">
                <a:tableStyleId>{5C22544A-7EE6-4342-B048-85BDC9FD1C3A}</a:tableStyleId>
              </a:tblPr>
              <a:tblGrid>
                <a:gridCol w="3672402">
                  <a:extLst>
                    <a:ext uri="{9D8B030D-6E8A-4147-A177-3AD203B41FA5}">
                      <a16:colId xmlns:a16="http://schemas.microsoft.com/office/drawing/2014/main" val="1941417653"/>
                    </a:ext>
                  </a:extLst>
                </a:gridCol>
                <a:gridCol w="3672402">
                  <a:extLst>
                    <a:ext uri="{9D8B030D-6E8A-4147-A177-3AD203B41FA5}">
                      <a16:colId xmlns:a16="http://schemas.microsoft.com/office/drawing/2014/main" val="2042170184"/>
                    </a:ext>
                  </a:extLst>
                </a:gridCol>
              </a:tblGrid>
              <a:tr h="370840">
                <a:tc>
                  <a:txBody>
                    <a:bodyPr/>
                    <a:lstStyle/>
                    <a:p>
                      <a:pPr algn="ctr"/>
                      <a:r>
                        <a:rPr lang="de-DE" dirty="0"/>
                        <a:t>positiv</a:t>
                      </a:r>
                    </a:p>
                  </a:txBody>
                  <a:tcPr/>
                </a:tc>
                <a:tc>
                  <a:txBody>
                    <a:bodyPr/>
                    <a:lstStyle/>
                    <a:p>
                      <a:pPr algn="ctr"/>
                      <a:r>
                        <a:rPr lang="de-DE" dirty="0"/>
                        <a:t>negativ</a:t>
                      </a:r>
                    </a:p>
                  </a:txBody>
                  <a:tcPr/>
                </a:tc>
                <a:extLst>
                  <a:ext uri="{0D108BD9-81ED-4DB2-BD59-A6C34878D82A}">
                    <a16:rowId xmlns:a16="http://schemas.microsoft.com/office/drawing/2014/main" val="3208010214"/>
                  </a:ext>
                </a:extLst>
              </a:tr>
              <a:tr h="370840">
                <a:tc>
                  <a:txBody>
                    <a:bodyPr/>
                    <a:lstStyle/>
                    <a:p>
                      <a:r>
                        <a:rPr lang="de-DE" dirty="0"/>
                        <a:t>Inhaltliche Erwartungen sind klar</a:t>
                      </a:r>
                    </a:p>
                  </a:txBody>
                  <a:tcPr/>
                </a:tc>
                <a:tc>
                  <a:txBody>
                    <a:bodyPr/>
                    <a:lstStyle/>
                    <a:p>
                      <a:r>
                        <a:rPr lang="de-DE" dirty="0"/>
                        <a:t>Erwartungen unklar</a:t>
                      </a:r>
                    </a:p>
                  </a:txBody>
                  <a:tcPr/>
                </a:tc>
                <a:extLst>
                  <a:ext uri="{0D108BD9-81ED-4DB2-BD59-A6C34878D82A}">
                    <a16:rowId xmlns:a16="http://schemas.microsoft.com/office/drawing/2014/main" val="105789709"/>
                  </a:ext>
                </a:extLst>
              </a:tr>
              <a:tr h="370840">
                <a:tc>
                  <a:txBody>
                    <a:bodyPr/>
                    <a:lstStyle/>
                    <a:p>
                      <a:r>
                        <a:rPr lang="de-DE" dirty="0"/>
                        <a:t>Beurteilungskriterien sind bekannt</a:t>
                      </a:r>
                    </a:p>
                  </a:txBody>
                  <a:tcPr/>
                </a:tc>
                <a:tc>
                  <a:txBody>
                    <a:bodyPr/>
                    <a:lstStyle/>
                    <a:p>
                      <a:r>
                        <a:rPr lang="de-DE" dirty="0"/>
                        <a:t>Beurteilungskriterien unklar</a:t>
                      </a:r>
                    </a:p>
                  </a:txBody>
                  <a:tcPr/>
                </a:tc>
                <a:extLst>
                  <a:ext uri="{0D108BD9-81ED-4DB2-BD59-A6C34878D82A}">
                    <a16:rowId xmlns:a16="http://schemas.microsoft.com/office/drawing/2014/main" val="180893052"/>
                  </a:ext>
                </a:extLst>
              </a:tr>
              <a:tr h="370840">
                <a:tc>
                  <a:txBody>
                    <a:bodyPr/>
                    <a:lstStyle/>
                    <a:p>
                      <a:r>
                        <a:rPr lang="de-DE" dirty="0"/>
                        <a:t>Freundliche Atmosphäre</a:t>
                      </a:r>
                    </a:p>
                  </a:txBody>
                  <a:tcPr/>
                </a:tc>
                <a:tc>
                  <a:txBody>
                    <a:bodyPr/>
                    <a:lstStyle/>
                    <a:p>
                      <a:r>
                        <a:rPr lang="de-DE" dirty="0"/>
                        <a:t>Kühle, förmliche Atmosphäre</a:t>
                      </a:r>
                      <a:br>
                        <a:rPr lang="de-DE" dirty="0"/>
                      </a:br>
                      <a:r>
                        <a:rPr lang="de-DE" dirty="0"/>
                        <a:t>Druck, Prüfungsangst</a:t>
                      </a:r>
                    </a:p>
                  </a:txBody>
                  <a:tcPr/>
                </a:tc>
                <a:extLst>
                  <a:ext uri="{0D108BD9-81ED-4DB2-BD59-A6C34878D82A}">
                    <a16:rowId xmlns:a16="http://schemas.microsoft.com/office/drawing/2014/main" val="2398518408"/>
                  </a:ext>
                </a:extLst>
              </a:tr>
              <a:tr h="370840">
                <a:tc>
                  <a:txBody>
                    <a:bodyPr/>
                    <a:lstStyle/>
                    <a:p>
                      <a:r>
                        <a:rPr lang="de-DE" dirty="0"/>
                        <a:t>Zu Beginn Anwärmphase</a:t>
                      </a:r>
                    </a:p>
                  </a:txBody>
                  <a:tcPr/>
                </a:tc>
                <a:tc>
                  <a:txBody>
                    <a:bodyPr/>
                    <a:lstStyle/>
                    <a:p>
                      <a:r>
                        <a:rPr lang="de-DE" dirty="0"/>
                        <a:t>Charakterisierung der Fragen (leicht, schwer)</a:t>
                      </a:r>
                    </a:p>
                  </a:txBody>
                  <a:tcPr/>
                </a:tc>
                <a:extLst>
                  <a:ext uri="{0D108BD9-81ED-4DB2-BD59-A6C34878D82A}">
                    <a16:rowId xmlns:a16="http://schemas.microsoft.com/office/drawing/2014/main" val="1272918170"/>
                  </a:ext>
                </a:extLst>
              </a:tr>
              <a:tr h="370840">
                <a:tc>
                  <a:txBody>
                    <a:bodyPr/>
                    <a:lstStyle/>
                    <a:p>
                      <a:r>
                        <a:rPr lang="de-DE" dirty="0" err="1"/>
                        <a:t>SoS</a:t>
                      </a:r>
                      <a:r>
                        <a:rPr lang="de-DE" dirty="0"/>
                        <a:t> Zeit geben, Gedanken zu ordnen </a:t>
                      </a:r>
                    </a:p>
                  </a:txBody>
                  <a:tcPr/>
                </a:tc>
                <a:tc>
                  <a:txBody>
                    <a:bodyPr/>
                    <a:lstStyle/>
                    <a:p>
                      <a:r>
                        <a:rPr lang="de-DE" dirty="0"/>
                        <a:t>Wenig Zeit zum Überlegen</a:t>
                      </a:r>
                    </a:p>
                  </a:txBody>
                  <a:tcPr/>
                </a:tc>
                <a:extLst>
                  <a:ext uri="{0D108BD9-81ED-4DB2-BD59-A6C34878D82A}">
                    <a16:rowId xmlns:a16="http://schemas.microsoft.com/office/drawing/2014/main" val="1081578093"/>
                  </a:ext>
                </a:extLst>
              </a:tr>
              <a:tr h="370840">
                <a:tc>
                  <a:txBody>
                    <a:bodyPr/>
                    <a:lstStyle/>
                    <a:p>
                      <a:r>
                        <a:rPr lang="de-DE" dirty="0"/>
                        <a:t>Ausreden lassen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Häufige Unterbrechung des Prüflings</a:t>
                      </a:r>
                    </a:p>
                  </a:txBody>
                  <a:tcPr/>
                </a:tc>
                <a:extLst>
                  <a:ext uri="{0D108BD9-81ED-4DB2-BD59-A6C34878D82A}">
                    <a16:rowId xmlns:a16="http://schemas.microsoft.com/office/drawing/2014/main" val="3472444052"/>
                  </a:ext>
                </a:extLst>
              </a:tr>
              <a:tr h="370840">
                <a:tc>
                  <a:txBody>
                    <a:bodyPr/>
                    <a:lstStyle/>
                    <a:p>
                      <a:r>
                        <a:rPr lang="de-DE" dirty="0"/>
                        <a:t>Klar verständliche, eindeutige Fragen oder Impulse</a:t>
                      </a:r>
                    </a:p>
                  </a:txBody>
                  <a:tcPr/>
                </a:tc>
                <a:tc>
                  <a:txBody>
                    <a:bodyPr/>
                    <a:lstStyle/>
                    <a:p>
                      <a:r>
                        <a:rPr lang="de-DE" dirty="0"/>
                        <a:t>Nur geschlossene W-Fragen</a:t>
                      </a:r>
                    </a:p>
                  </a:txBody>
                  <a:tcPr/>
                </a:tc>
                <a:extLst>
                  <a:ext uri="{0D108BD9-81ED-4DB2-BD59-A6C34878D82A}">
                    <a16:rowId xmlns:a16="http://schemas.microsoft.com/office/drawing/2014/main" val="481940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Verwendung von klar definierten Operatoren (nenne, beschreibe, begründe, vergleiche…)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Bestimmten Begriff erraten lassen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Suggestivfragen</a:t>
                      </a:r>
                    </a:p>
                    <a:p>
                      <a:r>
                        <a:rPr lang="de-DE" dirty="0"/>
                        <a:t>Kettenfragen</a:t>
                      </a:r>
                    </a:p>
                  </a:txBody>
                  <a:tcPr/>
                </a:tc>
                <a:extLst>
                  <a:ext uri="{0D108BD9-81ED-4DB2-BD59-A6C34878D82A}">
                    <a16:rowId xmlns:a16="http://schemas.microsoft.com/office/drawing/2014/main" val="4024629170"/>
                  </a:ext>
                </a:extLst>
              </a:tr>
            </a:tbl>
          </a:graphicData>
        </a:graphic>
      </p:graphicFrame>
      <p:sp>
        <p:nvSpPr>
          <p:cNvPr id="12" name="Textfeld 1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Prüfungsgespräch</a:t>
            </a:r>
            <a:endParaRPr lang="de-DE"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338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601824"/>
            <a:ext cx="782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de-DE" sz="2800" dirty="0"/>
          </a:p>
        </p:txBody>
      </p:sp>
      <p:sp>
        <p:nvSpPr>
          <p:cNvPr id="10" name="Text Box 10">
            <a:extLst>
              <a:ext uri="{FF2B5EF4-FFF2-40B4-BE49-F238E27FC236}">
                <a16:creationId xmlns:a16="http://schemas.microsoft.com/office/drawing/2014/main" id="{24C1C61D-4D18-40EF-91DA-048717F464CF}"/>
              </a:ext>
            </a:extLst>
          </p:cNvPr>
          <p:cNvSpPr txBox="1">
            <a:spLocks noChangeArrowheads="1"/>
          </p:cNvSpPr>
          <p:nvPr/>
        </p:nvSpPr>
        <p:spPr bwMode="auto">
          <a:xfrm>
            <a:off x="899592" y="188640"/>
            <a:ext cx="78282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Empfehlungen zur Durchführung des Prüfungs-gesprächs</a:t>
            </a:r>
          </a:p>
        </p:txBody>
      </p:sp>
      <p:graphicFrame>
        <p:nvGraphicFramePr>
          <p:cNvPr id="2" name="Tabelle 11">
            <a:extLst>
              <a:ext uri="{FF2B5EF4-FFF2-40B4-BE49-F238E27FC236}">
                <a16:creationId xmlns:a16="http://schemas.microsoft.com/office/drawing/2014/main" id="{36D31A1C-F6BC-419C-9EFE-AB13214EC5A4}"/>
              </a:ext>
            </a:extLst>
          </p:cNvPr>
          <p:cNvGraphicFramePr>
            <a:graphicFrameLocks noGrp="1"/>
          </p:cNvGraphicFramePr>
          <p:nvPr>
            <p:extLst>
              <p:ext uri="{D42A27DB-BD31-4B8C-83A1-F6EECF244321}">
                <p14:modId xmlns:p14="http://schemas.microsoft.com/office/powerpoint/2010/main" val="141954594"/>
              </p:ext>
            </p:extLst>
          </p:nvPr>
        </p:nvGraphicFramePr>
        <p:xfrm>
          <a:off x="1141314" y="1268760"/>
          <a:ext cx="7344804" cy="4851400"/>
        </p:xfrm>
        <a:graphic>
          <a:graphicData uri="http://schemas.openxmlformats.org/drawingml/2006/table">
            <a:tbl>
              <a:tblPr firstRow="1" bandRow="1">
                <a:tableStyleId>{5C22544A-7EE6-4342-B048-85BDC9FD1C3A}</a:tableStyleId>
              </a:tblPr>
              <a:tblGrid>
                <a:gridCol w="3672402">
                  <a:extLst>
                    <a:ext uri="{9D8B030D-6E8A-4147-A177-3AD203B41FA5}">
                      <a16:colId xmlns:a16="http://schemas.microsoft.com/office/drawing/2014/main" val="1941417653"/>
                    </a:ext>
                  </a:extLst>
                </a:gridCol>
                <a:gridCol w="3672402">
                  <a:extLst>
                    <a:ext uri="{9D8B030D-6E8A-4147-A177-3AD203B41FA5}">
                      <a16:colId xmlns:a16="http://schemas.microsoft.com/office/drawing/2014/main" val="2042170184"/>
                    </a:ext>
                  </a:extLst>
                </a:gridCol>
              </a:tblGrid>
              <a:tr h="370840">
                <a:tc>
                  <a:txBody>
                    <a:bodyPr/>
                    <a:lstStyle/>
                    <a:p>
                      <a:pPr algn="ctr"/>
                      <a:r>
                        <a:rPr lang="de-DE" dirty="0"/>
                        <a:t>positiv</a:t>
                      </a:r>
                    </a:p>
                  </a:txBody>
                  <a:tcPr/>
                </a:tc>
                <a:tc>
                  <a:txBody>
                    <a:bodyPr/>
                    <a:lstStyle/>
                    <a:p>
                      <a:pPr algn="ctr"/>
                      <a:r>
                        <a:rPr lang="de-DE" dirty="0"/>
                        <a:t>negativ</a:t>
                      </a:r>
                    </a:p>
                  </a:txBody>
                  <a:tcPr/>
                </a:tc>
                <a:extLst>
                  <a:ext uri="{0D108BD9-81ED-4DB2-BD59-A6C34878D82A}">
                    <a16:rowId xmlns:a16="http://schemas.microsoft.com/office/drawing/2014/main" val="3208010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Angemessen paraphrasieren und Beiträge des Prüflings wieder aufgreifen</a:t>
                      </a:r>
                    </a:p>
                  </a:txBody>
                  <a:tcPr/>
                </a:tc>
                <a:tc>
                  <a:txBody>
                    <a:bodyPr/>
                    <a:lstStyle/>
                    <a:p>
                      <a:r>
                        <a:rPr lang="de-DE" dirty="0"/>
                        <a:t>Kommentarlose Aneinanderreihung von Fragen</a:t>
                      </a:r>
                    </a:p>
                  </a:txBody>
                  <a:tcPr/>
                </a:tc>
                <a:extLst>
                  <a:ext uri="{0D108BD9-81ED-4DB2-BD59-A6C34878D82A}">
                    <a16:rowId xmlns:a16="http://schemas.microsoft.com/office/drawing/2014/main" val="481940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Positive Rückmeldung (Nicken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Angstauslösende Rückmeldung bzw. Körpersprache (Spott, Sarkasmus, Tadel, verunsichernde Mimik…)</a:t>
                      </a:r>
                    </a:p>
                  </a:txBody>
                  <a:tcPr/>
                </a:tc>
                <a:extLst>
                  <a:ext uri="{0D108BD9-81ED-4DB2-BD59-A6C34878D82A}">
                    <a16:rowId xmlns:a16="http://schemas.microsoft.com/office/drawing/2014/main" val="40246291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Grundhaltung: Prüfer gibt dem Prüfling Gelegenheit, zu zeigen was er kann (im Rahmen des Erwartungs-horizonts)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Grundhaltung: Prüfer versucht hauptsächlich herauszufinden, was der Prüfling nicht kann</a:t>
                      </a:r>
                    </a:p>
                  </a:txBody>
                  <a:tcPr/>
                </a:tc>
                <a:extLst>
                  <a:ext uri="{0D108BD9-81ED-4DB2-BD59-A6C34878D82A}">
                    <a16:rowId xmlns:a16="http://schemas.microsoft.com/office/drawing/2014/main" val="1069683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Den Prüfern sind typische  Beurteilungsfehler bekannt (z.B. Halo- oder Hofeffekt, logische Fehler, Reihenfolgeeffekt, Milde-/ Strenge-effekt, Projektionseffekt…)</a:t>
                      </a:r>
                    </a:p>
                  </a:txBody>
                  <a:tcPr/>
                </a:tc>
                <a:tc>
                  <a:txBody>
                    <a:bodyPr/>
                    <a:lstStyle/>
                    <a:p>
                      <a:r>
                        <a:rPr lang="de-DE" dirty="0"/>
                        <a:t>Wenig reflektierte Beurteilungspraxis der Prüfer</a:t>
                      </a:r>
                    </a:p>
                  </a:txBody>
                  <a:tcPr/>
                </a:tc>
                <a:extLst>
                  <a:ext uri="{0D108BD9-81ED-4DB2-BD59-A6C34878D82A}">
                    <a16:rowId xmlns:a16="http://schemas.microsoft.com/office/drawing/2014/main" val="3743150907"/>
                  </a:ext>
                </a:extLst>
              </a:tr>
            </a:tbl>
          </a:graphicData>
        </a:graphic>
      </p:graphicFrame>
      <p:sp>
        <p:nvSpPr>
          <p:cNvPr id="12" name="Textfeld 1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Prüfungsgespräch</a:t>
            </a:r>
            <a:endParaRPr lang="de-DE" b="1" spc="300" dirty="0">
              <a:solidFill>
                <a:schemeClr val="bg1"/>
              </a:solidFill>
              <a:latin typeface="Arial" panose="020B0604020202020204" pitchFamily="34" charset="0"/>
              <a:cs typeface="Arial" panose="020B0604020202020204" pitchFamily="34" charset="0"/>
            </a:endParaRPr>
          </a:p>
        </p:txBody>
      </p:sp>
      <p:sp>
        <p:nvSpPr>
          <p:cNvPr id="8" name="Textfeld 7"/>
          <p:cNvSpPr txBox="1"/>
          <p:nvPr/>
        </p:nvSpPr>
        <p:spPr>
          <a:xfrm>
            <a:off x="1403648" y="6237312"/>
            <a:ext cx="7396201" cy="646331"/>
          </a:xfrm>
          <a:prstGeom prst="rect">
            <a:avLst/>
          </a:prstGeom>
          <a:noFill/>
        </p:spPr>
        <p:txBody>
          <a:bodyPr wrap="square" rtlCol="0">
            <a:spAutoFit/>
          </a:bodyPr>
          <a:lstStyle/>
          <a:p>
            <a:r>
              <a:rPr lang="de-DE" dirty="0" smtClean="0">
                <a:hlinkClick r:id="rId2" action="ppaction://hlinkfile"/>
              </a:rPr>
              <a:t>Weitere </a:t>
            </a:r>
            <a:r>
              <a:rPr lang="de-DE" dirty="0">
                <a:hlinkClick r:id="rId2" action="ppaction://hlinkfile"/>
              </a:rPr>
              <a:t>Empfehlungen zur Durchführung des </a:t>
            </a:r>
            <a:r>
              <a:rPr lang="de-DE" dirty="0" smtClean="0">
                <a:hlinkClick r:id="rId2" action="ppaction://hlinkfile"/>
              </a:rPr>
              <a:t>Prüfungsgesprächs</a:t>
            </a:r>
            <a:endParaRPr lang="de-DE" dirty="0"/>
          </a:p>
          <a:p>
            <a:endParaRPr lang="de-DE" dirty="0"/>
          </a:p>
        </p:txBody>
      </p:sp>
    </p:spTree>
    <p:extLst>
      <p:ext uri="{BB962C8B-B14F-4D97-AF65-F5344CB8AC3E}">
        <p14:creationId xmlns:p14="http://schemas.microsoft.com/office/powerpoint/2010/main" val="33965186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8" name="Text Box 10"/>
          <p:cNvSpPr txBox="1">
            <a:spLocks noChangeArrowheads="1"/>
          </p:cNvSpPr>
          <p:nvPr/>
        </p:nvSpPr>
        <p:spPr bwMode="auto">
          <a:xfrm>
            <a:off x="971600" y="601824"/>
            <a:ext cx="782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de-DE" sz="2800" dirty="0"/>
          </a:p>
        </p:txBody>
      </p:sp>
      <p:sp>
        <p:nvSpPr>
          <p:cNvPr id="10" name="Text Box 10">
            <a:extLst>
              <a:ext uri="{FF2B5EF4-FFF2-40B4-BE49-F238E27FC236}">
                <a16:creationId xmlns:a16="http://schemas.microsoft.com/office/drawing/2014/main" id="{24C1C61D-4D18-40EF-91DA-048717F464CF}"/>
              </a:ext>
            </a:extLst>
          </p:cNvPr>
          <p:cNvSpPr txBox="1">
            <a:spLocks noChangeArrowheads="1"/>
          </p:cNvSpPr>
          <p:nvPr/>
        </p:nvSpPr>
        <p:spPr bwMode="auto">
          <a:xfrm>
            <a:off x="899592" y="188640"/>
            <a:ext cx="7828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smtClean="0"/>
              <a:t>Bewertung des Prüfungsgesprächs</a:t>
            </a:r>
            <a:endParaRPr lang="de-DE" sz="2800" dirty="0"/>
          </a:p>
        </p:txBody>
      </p:sp>
      <p:sp>
        <p:nvSpPr>
          <p:cNvPr id="12" name="Textfeld 1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Prüfungsgespräch</a:t>
            </a:r>
            <a:endParaRPr lang="de-DE" b="1" spc="300" dirty="0">
              <a:solidFill>
                <a:schemeClr val="bg1"/>
              </a:solidFill>
              <a:latin typeface="Arial" panose="020B0604020202020204" pitchFamily="34" charset="0"/>
              <a:cs typeface="Arial" panose="020B0604020202020204" pitchFamily="34" charset="0"/>
            </a:endParaRPr>
          </a:p>
        </p:txBody>
      </p:sp>
      <p:sp>
        <p:nvSpPr>
          <p:cNvPr id="9" name="Textfeld 8"/>
          <p:cNvSpPr txBox="1"/>
          <p:nvPr/>
        </p:nvSpPr>
        <p:spPr>
          <a:xfrm>
            <a:off x="5616853" y="3346670"/>
            <a:ext cx="3057662" cy="923330"/>
          </a:xfrm>
          <a:prstGeom prst="rect">
            <a:avLst/>
          </a:prstGeom>
          <a:noFill/>
        </p:spPr>
        <p:txBody>
          <a:bodyPr wrap="square" rtlCol="0">
            <a:spAutoFit/>
          </a:bodyPr>
          <a:lstStyle/>
          <a:p>
            <a:endParaRPr lang="de-DE" dirty="0"/>
          </a:p>
          <a:p>
            <a:r>
              <a:rPr lang="de-DE" dirty="0" smtClean="0">
                <a:hlinkClick r:id="rId2" action="ppaction://hlinkfile"/>
              </a:rPr>
              <a:t>Niederschrift </a:t>
            </a:r>
            <a:r>
              <a:rPr lang="de-DE" dirty="0">
                <a:hlinkClick r:id="rId2" action="ppaction://hlinkfile"/>
              </a:rPr>
              <a:t>über die </a:t>
            </a:r>
            <a:endParaRPr lang="de-DE" dirty="0" smtClean="0">
              <a:hlinkClick r:id="rId2" action="ppaction://hlinkfile"/>
            </a:endParaRPr>
          </a:p>
          <a:p>
            <a:r>
              <a:rPr lang="de-DE" dirty="0" smtClean="0">
                <a:hlinkClick r:id="rId2" action="ppaction://hlinkfile"/>
              </a:rPr>
              <a:t>praktische </a:t>
            </a:r>
            <a:r>
              <a:rPr lang="de-DE" dirty="0">
                <a:hlinkClick r:id="rId2" action="ppaction://hlinkfile"/>
              </a:rPr>
              <a:t>Prüfung </a:t>
            </a:r>
            <a:endParaRPr lang="de-DE" dirty="0"/>
          </a:p>
        </p:txBody>
      </p:sp>
      <p:pic>
        <p:nvPicPr>
          <p:cNvPr id="13" name="Grafik 12"/>
          <p:cNvPicPr>
            <a:picLocks noChangeAspect="1"/>
          </p:cNvPicPr>
          <p:nvPr/>
        </p:nvPicPr>
        <p:blipFill>
          <a:blip r:embed="rId3"/>
          <a:stretch>
            <a:fillRect/>
          </a:stretch>
        </p:blipFill>
        <p:spPr>
          <a:xfrm>
            <a:off x="1213126" y="939120"/>
            <a:ext cx="4386237" cy="5024382"/>
          </a:xfrm>
          <a:prstGeom prst="rect">
            <a:avLst/>
          </a:prstGeom>
        </p:spPr>
      </p:pic>
      <p:sp>
        <p:nvSpPr>
          <p:cNvPr id="14" name="Textfeld 13"/>
          <p:cNvSpPr txBox="1"/>
          <p:nvPr/>
        </p:nvSpPr>
        <p:spPr>
          <a:xfrm>
            <a:off x="5632629" y="4725144"/>
            <a:ext cx="2304256" cy="646331"/>
          </a:xfrm>
          <a:prstGeom prst="rect">
            <a:avLst/>
          </a:prstGeom>
          <a:noFill/>
        </p:spPr>
        <p:txBody>
          <a:bodyPr wrap="square" rtlCol="0">
            <a:spAutoFit/>
          </a:bodyPr>
          <a:lstStyle/>
          <a:p>
            <a:r>
              <a:rPr lang="de-DE" dirty="0" smtClean="0">
                <a:hlinkClick r:id="rId4" action="ppaction://hlinkfile"/>
              </a:rPr>
              <a:t>Konkretisierung der Bewertungskriterien</a:t>
            </a:r>
            <a:endParaRPr lang="de-DE" dirty="0"/>
          </a:p>
        </p:txBody>
      </p:sp>
    </p:spTree>
    <p:extLst>
      <p:ext uri="{BB962C8B-B14F-4D97-AF65-F5344CB8AC3E}">
        <p14:creationId xmlns:p14="http://schemas.microsoft.com/office/powerpoint/2010/main" val="3998583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25931"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Aufgabenstellung</a:t>
            </a:r>
            <a:endParaRPr lang="de-DE" sz="2800" b="1" spc="300" dirty="0">
              <a:solidFill>
                <a:schemeClr val="bg1"/>
              </a:solidFill>
              <a:latin typeface="Arial" panose="020B0604020202020204" pitchFamily="34" charset="0"/>
              <a:cs typeface="Arial" panose="020B0604020202020204" pitchFamily="34" charset="0"/>
            </a:endParaRPr>
          </a:p>
        </p:txBody>
      </p:sp>
      <p:sp>
        <p:nvSpPr>
          <p:cNvPr id="11" name="Text Box 10"/>
          <p:cNvSpPr txBox="1">
            <a:spLocks noChangeArrowheads="1"/>
          </p:cNvSpPr>
          <p:nvPr/>
        </p:nvSpPr>
        <p:spPr bwMode="auto">
          <a:xfrm>
            <a:off x="912693" y="188640"/>
            <a:ext cx="7828249"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Aft>
                <a:spcPts val="600"/>
              </a:spcAft>
            </a:pPr>
            <a:r>
              <a:rPr lang="de-DE" sz="2800" dirty="0"/>
              <a:t>Erstellen Sie Fragen und Impulse für das Prüfungsgespräch zur ihrer gewählten Aufgabe</a:t>
            </a:r>
            <a:r>
              <a:rPr lang="de-DE" sz="2800" dirty="0" smtClean="0"/>
              <a:t>.</a:t>
            </a:r>
          </a:p>
          <a:p>
            <a:pPr>
              <a:spcAft>
                <a:spcPts val="600"/>
              </a:spcAft>
            </a:pPr>
            <a:endParaRPr lang="de-DE" sz="2800" dirty="0"/>
          </a:p>
          <a:p>
            <a:pPr>
              <a:spcAft>
                <a:spcPts val="600"/>
              </a:spcAft>
            </a:pPr>
            <a:r>
              <a:rPr lang="de-DE" sz="2800" dirty="0" smtClean="0"/>
              <a:t>Bewerten Sie ihr Funktionsmodell mit dem vorgegeben Bewertungsraster.</a:t>
            </a:r>
          </a:p>
          <a:p>
            <a:pPr>
              <a:spcAft>
                <a:spcPts val="600"/>
              </a:spcAft>
            </a:pPr>
            <a:endParaRPr lang="de-DE" sz="2800" dirty="0"/>
          </a:p>
          <a:p>
            <a:pPr>
              <a:spcAft>
                <a:spcPts val="600"/>
              </a:spcAft>
            </a:pPr>
            <a:r>
              <a:rPr lang="de-DE" sz="2800" dirty="0" smtClean="0"/>
              <a:t>Bearbeitungszeit 20 Minuten</a:t>
            </a:r>
          </a:p>
          <a:p>
            <a:pPr marL="514350" indent="-514350">
              <a:buFont typeface="+mj-lt"/>
              <a:buAutoNum type="arabicPeriod"/>
            </a:pPr>
            <a:endParaRPr lang="de-DE" sz="2800" dirty="0"/>
          </a:p>
        </p:txBody>
      </p:sp>
      <p:sp>
        <p:nvSpPr>
          <p:cNvPr id="12" name="Textfeld 11"/>
          <p:cNvSpPr txBox="1"/>
          <p:nvPr/>
        </p:nvSpPr>
        <p:spPr>
          <a:xfrm>
            <a:off x="1098409" y="4869160"/>
            <a:ext cx="7814327" cy="646331"/>
          </a:xfrm>
          <a:prstGeom prst="rect">
            <a:avLst/>
          </a:prstGeom>
          <a:noFill/>
        </p:spPr>
        <p:txBody>
          <a:bodyPr wrap="square" rtlCol="0">
            <a:spAutoFit/>
          </a:bodyPr>
          <a:lstStyle/>
          <a:p>
            <a:endParaRPr lang="de-DE" dirty="0"/>
          </a:p>
          <a:p>
            <a:r>
              <a:rPr lang="de-DE" dirty="0" smtClean="0">
                <a:hlinkClick r:id="rId2" action="ppaction://hlinkfile"/>
              </a:rPr>
              <a:t>Niederschrift </a:t>
            </a:r>
            <a:r>
              <a:rPr lang="de-DE" dirty="0">
                <a:hlinkClick r:id="rId2" action="ppaction://hlinkfile"/>
              </a:rPr>
              <a:t>über </a:t>
            </a:r>
            <a:r>
              <a:rPr lang="de-DE" dirty="0" smtClean="0">
                <a:hlinkClick r:id="rId2" action="ppaction://hlinkfile"/>
              </a:rPr>
              <a:t>die praktische </a:t>
            </a:r>
            <a:r>
              <a:rPr lang="de-DE" dirty="0">
                <a:hlinkClick r:id="rId2" action="ppaction://hlinkfile"/>
              </a:rPr>
              <a:t>Prüfung </a:t>
            </a:r>
            <a:endParaRPr lang="de-DE" dirty="0"/>
          </a:p>
        </p:txBody>
      </p:sp>
      <p:sp>
        <p:nvSpPr>
          <p:cNvPr id="13" name="Textfeld 12"/>
          <p:cNvSpPr txBox="1"/>
          <p:nvPr/>
        </p:nvSpPr>
        <p:spPr>
          <a:xfrm>
            <a:off x="1098409" y="5733256"/>
            <a:ext cx="5888881" cy="369332"/>
          </a:xfrm>
          <a:prstGeom prst="rect">
            <a:avLst/>
          </a:prstGeom>
          <a:noFill/>
        </p:spPr>
        <p:txBody>
          <a:bodyPr wrap="square" rtlCol="0">
            <a:spAutoFit/>
          </a:bodyPr>
          <a:lstStyle/>
          <a:p>
            <a:r>
              <a:rPr lang="de-DE" dirty="0" smtClean="0">
                <a:hlinkClick r:id="rId3" action="ppaction://hlinkfile"/>
              </a:rPr>
              <a:t>Konkretisierung der Bewertungskriterien</a:t>
            </a:r>
            <a:endParaRPr lang="de-DE" dirty="0"/>
          </a:p>
        </p:txBody>
      </p:sp>
    </p:spTree>
    <p:extLst>
      <p:ext uri="{BB962C8B-B14F-4D97-AF65-F5344CB8AC3E}">
        <p14:creationId xmlns:p14="http://schemas.microsoft.com/office/powerpoint/2010/main" val="367956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Prüfungsordnung – (W)RSAPO</a:t>
            </a:r>
            <a:endParaRPr lang="de-DE" b="1" spc="300" dirty="0">
              <a:solidFill>
                <a:schemeClr val="bg1"/>
              </a:solidFill>
              <a:latin typeface="Arial" panose="020B0604020202020204" pitchFamily="34" charset="0"/>
              <a:cs typeface="Arial" panose="020B0604020202020204" pitchFamily="34" charset="0"/>
            </a:endParaRPr>
          </a:p>
        </p:txBody>
      </p:sp>
      <p:sp>
        <p:nvSpPr>
          <p:cNvPr id="2" name="Rechteck 1"/>
          <p:cNvSpPr/>
          <p:nvPr/>
        </p:nvSpPr>
        <p:spPr>
          <a:xfrm>
            <a:off x="980047" y="1916832"/>
            <a:ext cx="7632848" cy="5616922"/>
          </a:xfrm>
          <a:prstGeom prst="rect">
            <a:avLst/>
          </a:prstGeom>
        </p:spPr>
        <p:txBody>
          <a:bodyPr wrap="square">
            <a:spAutoFit/>
          </a:bodyPr>
          <a:lstStyle/>
          <a:p>
            <a:r>
              <a:rPr lang="de-DE" sz="2800" b="1" dirty="0">
                <a:latin typeface="Arial" panose="020B0604020202020204" pitchFamily="34" charset="0"/>
                <a:cs typeface="Arial" panose="020B0604020202020204" pitchFamily="34" charset="0"/>
              </a:rPr>
              <a:t>Allgemeines</a:t>
            </a:r>
          </a:p>
          <a:p>
            <a:endParaRPr lang="de-DE" sz="11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a:latin typeface="Arial" panose="020B0604020202020204" pitchFamily="34" charset="0"/>
                <a:cs typeface="Arial" panose="020B0604020202020204" pitchFamily="34" charset="0"/>
              </a:rPr>
              <a:t>erweiterte allgemeine Bildung (RSAPO §1)</a:t>
            </a:r>
          </a:p>
          <a:p>
            <a:pPr marL="457200" indent="-457200">
              <a:buFont typeface="Arial" panose="020B0604020202020204" pitchFamily="34" charset="0"/>
              <a:buChar char="•"/>
            </a:pPr>
            <a:r>
              <a:rPr lang="de-DE" sz="2800" dirty="0">
                <a:latin typeface="Arial" panose="020B0604020202020204" pitchFamily="34" charset="0"/>
                <a:cs typeface="Arial" panose="020B0604020202020204" pitchFamily="34" charset="0"/>
              </a:rPr>
              <a:t>dem Realschulabschluss gleichwertiger Bildungsabschluss (WRSAPO §1)</a:t>
            </a:r>
          </a:p>
          <a:p>
            <a:pPr marL="457200" indent="-45720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a:latin typeface="Arial" panose="020B0604020202020204" pitchFamily="34" charset="0"/>
                <a:cs typeface="Arial" panose="020B0604020202020204" pitchFamily="34" charset="0"/>
              </a:rPr>
              <a:t>Schriftliche und Praktische Prüfung in Technik [(W)RSAPO §2]</a:t>
            </a:r>
          </a:p>
          <a:p>
            <a:endParaRPr lang="de-DE" sz="1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a:latin typeface="Arial" panose="020B0604020202020204" pitchFamily="34" charset="0"/>
                <a:cs typeface="Arial" panose="020B0604020202020204" pitchFamily="34" charset="0"/>
              </a:rPr>
              <a:t>Termin schriftliche Prüfung und Zeitraum Praktische Prüfung wird vom KM festgelegt [(W)RSAPO §3]</a:t>
            </a:r>
          </a:p>
          <a:p>
            <a:pPr marL="457200" indent="-457200">
              <a:buFont typeface="Arial" panose="020B0604020202020204" pitchFamily="34" charset="0"/>
              <a:buChar char="•"/>
            </a:pPr>
            <a:endParaRPr lang="de-D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de-DE" sz="2800" dirty="0">
              <a:latin typeface="Arial" panose="020B0604020202020204" pitchFamily="34" charset="0"/>
              <a:cs typeface="Arial" panose="020B0604020202020204" pitchFamily="34" charset="0"/>
            </a:endParaRPr>
          </a:p>
        </p:txBody>
      </p:sp>
      <p:sp>
        <p:nvSpPr>
          <p:cNvPr id="10" name="Text Box 10"/>
          <p:cNvSpPr txBox="1">
            <a:spLocks noChangeArrowheads="1"/>
          </p:cNvSpPr>
          <p:nvPr/>
        </p:nvSpPr>
        <p:spPr bwMode="auto">
          <a:xfrm>
            <a:off x="981188" y="404664"/>
            <a:ext cx="7767266" cy="1200329"/>
          </a:xfrm>
          <a:prstGeom prst="rect">
            <a:avLst/>
          </a:prstGeom>
          <a:solidFill>
            <a:schemeClr val="tx2">
              <a:lumMod val="20000"/>
              <a:lumOff val="80000"/>
            </a:schemeClr>
          </a:solidFill>
          <a:ln>
            <a:solidFill>
              <a:srgbClr val="002060"/>
            </a:solid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dirty="0"/>
              <a:t>Die Prüfungsordnungen sind Vorgaben der Landes-regierung und haben in der Regel die Gültigkeitsdauer des Bildungsplanes (ca. 10 Jahre). </a:t>
            </a:r>
          </a:p>
        </p:txBody>
      </p:sp>
    </p:spTree>
    <p:extLst>
      <p:ext uri="{BB962C8B-B14F-4D97-AF65-F5344CB8AC3E}">
        <p14:creationId xmlns:p14="http://schemas.microsoft.com/office/powerpoint/2010/main" val="799110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a:grpSpLocks/>
          </p:cNvGrpSpPr>
          <p:nvPr/>
        </p:nvGrpSpPr>
        <p:grpSpPr>
          <a:xfrm>
            <a:off x="5967814" y="-27384"/>
            <a:ext cx="134343" cy="6930937"/>
            <a:chOff x="0" y="0"/>
            <a:chExt cx="134343" cy="10695446"/>
          </a:xfrm>
        </p:grpSpPr>
        <p:cxnSp>
          <p:nvCxnSpPr>
            <p:cNvPr id="13" name="Gerade Verbindung 12"/>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Rectangle 365"/>
          <p:cNvSpPr>
            <a:spLocks noChangeArrowheads="1"/>
          </p:cNvSpPr>
          <p:nvPr/>
        </p:nvSpPr>
        <p:spPr bwMode="auto">
          <a:xfrm>
            <a:off x="6183079" y="-99391"/>
            <a:ext cx="2970530"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5" name="Text Box 10"/>
          <p:cNvSpPr txBox="1">
            <a:spLocks noChangeArrowheads="1"/>
          </p:cNvSpPr>
          <p:nvPr/>
        </p:nvSpPr>
        <p:spPr bwMode="auto">
          <a:xfrm>
            <a:off x="294870" y="836712"/>
            <a:ext cx="56036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4800" b="1" dirty="0">
                <a:solidFill>
                  <a:srgbClr val="002060"/>
                </a:solidFill>
              </a:rPr>
              <a:t>Schriftliche Prüfung</a:t>
            </a:r>
            <a:endParaRPr lang="de-DE" altLang="de-DE" sz="1200" dirty="0">
              <a:solidFill>
                <a:srgbClr val="0070C0"/>
              </a:solidFill>
            </a:endParaRPr>
          </a:p>
        </p:txBody>
      </p:sp>
      <p:sp>
        <p:nvSpPr>
          <p:cNvPr id="26" name="Text Box 10"/>
          <p:cNvSpPr txBox="1">
            <a:spLocks noChangeArrowheads="1"/>
          </p:cNvSpPr>
          <p:nvPr/>
        </p:nvSpPr>
        <p:spPr bwMode="auto">
          <a:xfrm>
            <a:off x="567177" y="3284984"/>
            <a:ext cx="515157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de-DE" altLang="de-DE" sz="2800" b="1" dirty="0">
                <a:solidFill>
                  <a:srgbClr val="002060"/>
                </a:solidFill>
              </a:rPr>
              <a:t>Konzeption und </a:t>
            </a:r>
            <a:r>
              <a:rPr lang="de-DE" altLang="de-DE" sz="2800" b="1" dirty="0" smtClean="0">
                <a:solidFill>
                  <a:srgbClr val="002060"/>
                </a:solidFill>
              </a:rPr>
              <a:t>Beispielaufgaben</a:t>
            </a:r>
          </a:p>
          <a:p>
            <a:pPr algn="ctr" eaLnBrk="1" hangingPunct="1">
              <a:spcBef>
                <a:spcPct val="50000"/>
              </a:spcBef>
            </a:pPr>
            <a:endParaRPr lang="de-DE" altLang="de-DE" sz="2800" b="1" dirty="0" smtClean="0">
              <a:solidFill>
                <a:srgbClr val="002060"/>
              </a:solidFill>
            </a:endParaRPr>
          </a:p>
          <a:p>
            <a:pPr algn="ctr" eaLnBrk="1" hangingPunct="1">
              <a:spcBef>
                <a:spcPct val="50000"/>
              </a:spcBef>
            </a:pPr>
            <a:endParaRPr lang="de-DE" altLang="de-DE" sz="2800" b="1" dirty="0" smtClean="0">
              <a:solidFill>
                <a:srgbClr val="002060"/>
              </a:solidFill>
            </a:endParaRPr>
          </a:p>
          <a:p>
            <a:pPr algn="ctr" eaLnBrk="1" hangingPunct="1">
              <a:spcBef>
                <a:spcPct val="50000"/>
              </a:spcBef>
            </a:pPr>
            <a:r>
              <a:rPr lang="de-DE" altLang="de-DE" dirty="0">
                <a:solidFill>
                  <a:srgbClr val="002060"/>
                </a:solidFill>
                <a:hlinkClick r:id="rId2" action="ppaction://hlinkfile"/>
              </a:rPr>
              <a:t>Technik_WRS_ </a:t>
            </a:r>
            <a:r>
              <a:rPr lang="de-DE" altLang="de-DE" dirty="0" smtClean="0">
                <a:solidFill>
                  <a:srgbClr val="002060"/>
                </a:solidFill>
                <a:hlinkClick r:id="rId2" action="ppaction://hlinkfile"/>
              </a:rPr>
              <a:t>Musteraufgaben</a:t>
            </a:r>
            <a:endParaRPr lang="de-DE" altLang="de-DE" dirty="0" smtClean="0">
              <a:solidFill>
                <a:srgbClr val="002060"/>
              </a:solidFill>
            </a:endParaRPr>
          </a:p>
          <a:p>
            <a:pPr algn="ctr" eaLnBrk="1" hangingPunct="1"/>
            <a:r>
              <a:rPr lang="de-DE" altLang="de-DE" dirty="0" smtClean="0">
                <a:solidFill>
                  <a:srgbClr val="002060"/>
                </a:solidFill>
                <a:hlinkClick r:id="rId3" action="ppaction://hlinkfile"/>
              </a:rPr>
              <a:t>Technik_RS</a:t>
            </a:r>
            <a:r>
              <a:rPr lang="de-DE" altLang="de-DE" dirty="0">
                <a:solidFill>
                  <a:srgbClr val="002060"/>
                </a:solidFill>
                <a:hlinkClick r:id="rId3" action="ppaction://hlinkfile"/>
              </a:rPr>
              <a:t>_ Musteraufgaben</a:t>
            </a:r>
            <a:endParaRPr lang="de-DE" altLang="de-DE" dirty="0">
              <a:solidFill>
                <a:srgbClr val="002060"/>
              </a:solidFill>
            </a:endParaRPr>
          </a:p>
          <a:p>
            <a:pPr algn="ctr" eaLnBrk="1" hangingPunct="1">
              <a:spcBef>
                <a:spcPct val="50000"/>
              </a:spcBef>
            </a:pPr>
            <a:endParaRPr lang="de-DE" altLang="de-DE" dirty="0">
              <a:solidFill>
                <a:srgbClr val="002060"/>
              </a:solidFill>
            </a:endParaRPr>
          </a:p>
          <a:p>
            <a:pPr algn="ctr" eaLnBrk="1" hangingPunct="1">
              <a:spcBef>
                <a:spcPct val="50000"/>
              </a:spcBef>
            </a:pPr>
            <a:endParaRPr lang="de-DE" altLang="de-DE" sz="1200" dirty="0">
              <a:solidFill>
                <a:srgbClr val="0070C0"/>
              </a:solidFill>
            </a:endParaRPr>
          </a:p>
        </p:txBody>
      </p:sp>
      <p:pic>
        <p:nvPicPr>
          <p:cNvPr id="2" name="Grafik 1"/>
          <p:cNvPicPr>
            <a:picLocks noChangeAspect="1"/>
          </p:cNvPicPr>
          <p:nvPr/>
        </p:nvPicPr>
        <p:blipFill>
          <a:blip r:embed="rId4" cstate="print"/>
          <a:stretch>
            <a:fillRect/>
          </a:stretch>
        </p:blipFill>
        <p:spPr>
          <a:xfrm>
            <a:off x="6588224" y="548680"/>
            <a:ext cx="2225529" cy="2339156"/>
          </a:xfrm>
          <a:prstGeom prst="rect">
            <a:avLst/>
          </a:prstGeom>
        </p:spPr>
      </p:pic>
      <p:pic>
        <p:nvPicPr>
          <p:cNvPr id="3" name="Grafik 2"/>
          <p:cNvPicPr>
            <a:picLocks noChangeAspect="1"/>
          </p:cNvPicPr>
          <p:nvPr/>
        </p:nvPicPr>
        <p:blipFill>
          <a:blip r:embed="rId5" cstate="print"/>
          <a:stretch>
            <a:fillRect/>
          </a:stretch>
        </p:blipFill>
        <p:spPr>
          <a:xfrm>
            <a:off x="6653255" y="3933055"/>
            <a:ext cx="2116949" cy="2405979"/>
          </a:xfrm>
          <a:prstGeom prst="rect">
            <a:avLst/>
          </a:prstGeom>
        </p:spPr>
      </p:pic>
    </p:spTree>
    <p:extLst>
      <p:ext uri="{BB962C8B-B14F-4D97-AF65-F5344CB8AC3E}">
        <p14:creationId xmlns:p14="http://schemas.microsoft.com/office/powerpoint/2010/main" val="216705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rot="20138374">
            <a:off x="1249252" y="1876247"/>
            <a:ext cx="726453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13800" b="1" dirty="0">
                <a:solidFill>
                  <a:schemeClr val="accent6">
                    <a:lumMod val="20000"/>
                    <a:lumOff val="80000"/>
                  </a:schemeClr>
                </a:solidFill>
              </a:rPr>
              <a:t>Entwurf</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
        <p:nvSpPr>
          <p:cNvPr id="2" name="Rechteck 1"/>
          <p:cNvSpPr/>
          <p:nvPr/>
        </p:nvSpPr>
        <p:spPr>
          <a:xfrm>
            <a:off x="6475592" y="115922"/>
            <a:ext cx="2346719" cy="830997"/>
          </a:xfrm>
          <a:prstGeom prst="rect">
            <a:avLst/>
          </a:prstGeom>
          <a:solidFill>
            <a:schemeClr val="accent5">
              <a:lumMod val="20000"/>
              <a:lumOff val="80000"/>
            </a:schemeClr>
          </a:solidFill>
        </p:spPr>
        <p:txBody>
          <a:bodyPr wrap="square">
            <a:spAutoFit/>
          </a:bodyPr>
          <a:lstStyle/>
          <a:p>
            <a:r>
              <a:rPr lang="de-DE" sz="1600" dirty="0"/>
              <a:t>I, II, III, IV stehen als Platzhalter für Schwerpunktthemen</a:t>
            </a:r>
          </a:p>
        </p:txBody>
      </p:sp>
      <p:sp>
        <p:nvSpPr>
          <p:cNvPr id="15" name="Rechteck 14"/>
          <p:cNvSpPr/>
          <p:nvPr/>
        </p:nvSpPr>
        <p:spPr>
          <a:xfrm>
            <a:off x="6475592" y="1613359"/>
            <a:ext cx="2458851" cy="1077218"/>
          </a:xfrm>
          <a:prstGeom prst="rect">
            <a:avLst/>
          </a:prstGeom>
          <a:solidFill>
            <a:schemeClr val="accent5">
              <a:lumMod val="20000"/>
              <a:lumOff val="80000"/>
            </a:schemeClr>
          </a:solidFill>
        </p:spPr>
        <p:txBody>
          <a:bodyPr wrap="square">
            <a:spAutoFit/>
          </a:bodyPr>
          <a:lstStyle/>
          <a:p>
            <a:r>
              <a:rPr lang="de-DE" sz="1600" dirty="0"/>
              <a:t>A2 beinhaltet keine Aufgaben zum Bereich computergestütztes Messen – Steuern - Regeln</a:t>
            </a:r>
          </a:p>
        </p:txBody>
      </p:sp>
      <p:sp>
        <p:nvSpPr>
          <p:cNvPr id="17" name="Rechteck 16"/>
          <p:cNvSpPr/>
          <p:nvPr/>
        </p:nvSpPr>
        <p:spPr>
          <a:xfrm rot="19877752">
            <a:off x="8114977" y="1190296"/>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18" name="Rechteck 17"/>
          <p:cNvSpPr/>
          <p:nvPr/>
        </p:nvSpPr>
        <p:spPr>
          <a:xfrm rot="19877752">
            <a:off x="5638875" y="264549"/>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20" name="Rechteck 19"/>
          <p:cNvSpPr/>
          <p:nvPr/>
        </p:nvSpPr>
        <p:spPr>
          <a:xfrm rot="19877752">
            <a:off x="1016643" y="5106359"/>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23" name="Rechteck 22"/>
          <p:cNvSpPr/>
          <p:nvPr/>
        </p:nvSpPr>
        <p:spPr>
          <a:xfrm rot="19877752">
            <a:off x="1561559" y="5934264"/>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
        <p:nvSpPr>
          <p:cNvPr id="24" name="Rechteck 23"/>
          <p:cNvSpPr/>
          <p:nvPr/>
        </p:nvSpPr>
        <p:spPr>
          <a:xfrm>
            <a:off x="6392607" y="3932086"/>
            <a:ext cx="2458851" cy="2308324"/>
          </a:xfrm>
          <a:prstGeom prst="rect">
            <a:avLst/>
          </a:prstGeom>
          <a:solidFill>
            <a:schemeClr val="accent5">
              <a:lumMod val="20000"/>
              <a:lumOff val="80000"/>
            </a:schemeClr>
          </a:solidFill>
        </p:spPr>
        <p:txBody>
          <a:bodyPr wrap="square">
            <a:spAutoFit/>
          </a:bodyPr>
          <a:lstStyle/>
          <a:p>
            <a:r>
              <a:rPr lang="de-DE" sz="1600" dirty="0"/>
              <a:t>Im Hinblick auf die Aufgabentypen behält die Musterprüfung ihre Gültigkeit.</a:t>
            </a:r>
          </a:p>
          <a:p>
            <a:r>
              <a:rPr lang="de-DE" sz="1600" dirty="0"/>
              <a:t>In den Schwerpunkt-themen  können  die Aufgaben vom Niveau etwas </a:t>
            </a:r>
            <a:r>
              <a:rPr lang="de-DE" sz="1600" dirty="0" smtClean="0"/>
              <a:t>anspruchsvoller </a:t>
            </a:r>
            <a:r>
              <a:rPr lang="de-DE" sz="1600" dirty="0"/>
              <a:t>angelegt sein.</a:t>
            </a:r>
          </a:p>
        </p:txBody>
      </p:sp>
      <p:sp>
        <p:nvSpPr>
          <p:cNvPr id="13" name="Text Box 10"/>
          <p:cNvSpPr txBox="1">
            <a:spLocks noChangeArrowheads="1"/>
          </p:cNvSpPr>
          <p:nvPr/>
        </p:nvSpPr>
        <p:spPr bwMode="auto">
          <a:xfrm>
            <a:off x="967393" y="182597"/>
            <a:ext cx="7828249"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3200" b="1" dirty="0"/>
              <a:t>Schriftliche Prüfung</a:t>
            </a:r>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p:txBody>
      </p:sp>
      <p:pic>
        <p:nvPicPr>
          <p:cNvPr id="8" name="Grafik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036" y="881325"/>
            <a:ext cx="6002175" cy="5359085"/>
          </a:xfrm>
          <a:prstGeom prst="rect">
            <a:avLst/>
          </a:prstGeom>
        </p:spPr>
      </p:pic>
    </p:spTree>
    <p:extLst>
      <p:ext uri="{BB962C8B-B14F-4D97-AF65-F5344CB8AC3E}">
        <p14:creationId xmlns:p14="http://schemas.microsoft.com/office/powerpoint/2010/main" val="4184449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A1: Werkstoffe und Produkte</a:t>
            </a:r>
            <a:endParaRPr lang="de-DE" b="1" spc="300" dirty="0">
              <a:solidFill>
                <a:schemeClr val="bg1"/>
              </a:solidFill>
              <a:latin typeface="Arial" panose="020B0604020202020204" pitchFamily="34" charset="0"/>
              <a:cs typeface="Arial" panose="020B0604020202020204" pitchFamily="34" charset="0"/>
            </a:endParaRPr>
          </a:p>
        </p:txBody>
      </p:sp>
      <p:sp>
        <p:nvSpPr>
          <p:cNvPr id="8" name="Rechteck 7"/>
          <p:cNvSpPr/>
          <p:nvPr/>
        </p:nvSpPr>
        <p:spPr>
          <a:xfrm>
            <a:off x="1331640" y="1335534"/>
            <a:ext cx="7344816" cy="5693866"/>
          </a:xfrm>
          <a:prstGeom prst="rect">
            <a:avLst/>
          </a:prstGeom>
        </p:spPr>
        <p:txBody>
          <a:bodyPr wrap="square">
            <a:spAutoFit/>
          </a:bodyPr>
          <a:lstStyle/>
          <a:p>
            <a:pPr marL="285750" indent="-285750">
              <a:buFont typeface="Arial" panose="020B0604020202020204" pitchFamily="34" charset="0"/>
              <a:buChar char="•"/>
            </a:pPr>
            <a:endParaRPr lang="de-DE" sz="2800" dirty="0">
              <a:solidFill>
                <a:schemeClr val="dk1"/>
              </a:solidFill>
            </a:endParaRPr>
          </a:p>
          <a:p>
            <a:pPr marL="285750" indent="-285750">
              <a:buFont typeface="Arial" panose="020B0604020202020204" pitchFamily="34" charset="0"/>
              <a:buChar char="•"/>
            </a:pPr>
            <a:r>
              <a:rPr lang="de-DE" sz="2800" dirty="0">
                <a:solidFill>
                  <a:schemeClr val="dk1"/>
                </a:solidFill>
                <a:latin typeface="Arial" panose="020B0604020202020204" pitchFamily="34" charset="0"/>
                <a:cs typeface="Arial" panose="020B0604020202020204" pitchFamily="34" charset="0"/>
              </a:rPr>
              <a:t>Aufgabenstellungen in der Regel in einem konkreten Kontext </a:t>
            </a:r>
          </a:p>
          <a:p>
            <a:pPr marL="285750" indent="-285750">
              <a:buFont typeface="Arial" panose="020B0604020202020204" pitchFamily="34" charset="0"/>
              <a:buChar char="•"/>
            </a:pPr>
            <a:endParaRPr lang="de-DE" sz="28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800" dirty="0">
                <a:solidFill>
                  <a:schemeClr val="dk1"/>
                </a:solidFill>
                <a:latin typeface="Arial" panose="020B0604020202020204" pitchFamily="34" charset="0"/>
                <a:cs typeface="Arial" panose="020B0604020202020204" pitchFamily="34" charset="0"/>
              </a:rPr>
              <a:t>Meist aneinander anknüpfend</a:t>
            </a:r>
          </a:p>
          <a:p>
            <a:pPr marL="285750" indent="-285750">
              <a:buFont typeface="Arial" panose="020B0604020202020204" pitchFamily="34" charset="0"/>
              <a:buChar char="•"/>
            </a:pPr>
            <a:endParaRPr lang="de-DE" sz="28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800" dirty="0">
                <a:solidFill>
                  <a:schemeClr val="dk1"/>
                </a:solidFill>
                <a:latin typeface="Arial" panose="020B0604020202020204" pitchFamily="34" charset="0"/>
                <a:cs typeface="Arial" panose="020B0604020202020204" pitchFamily="34" charset="0"/>
              </a:rPr>
              <a:t>Betreffender Werkstoff wird in den Ausführungsbestimmungen als Schwerpunktthema bekannt gegeben</a:t>
            </a:r>
          </a:p>
          <a:p>
            <a:pPr marL="285750" indent="-285750">
              <a:buFont typeface="Arial" panose="020B0604020202020204" pitchFamily="34" charset="0"/>
              <a:buChar char="•"/>
            </a:pPr>
            <a:endParaRPr lang="de-DE" sz="28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800" dirty="0">
                <a:solidFill>
                  <a:schemeClr val="dk1"/>
                </a:solidFill>
                <a:latin typeface="Arial" panose="020B0604020202020204" pitchFamily="34" charset="0"/>
                <a:cs typeface="Arial" panose="020B0604020202020204" pitchFamily="34" charset="0"/>
              </a:rPr>
              <a:t>kein reproduktives Wissen ohne Zusammenhänge </a:t>
            </a:r>
          </a:p>
          <a:p>
            <a:pPr marL="285750" indent="-285750">
              <a:buFont typeface="Arial" panose="020B0604020202020204" pitchFamily="34" charset="0"/>
              <a:buChar char="•"/>
            </a:pPr>
            <a:endParaRPr lang="de-DE" sz="2800" dirty="0">
              <a:solidFill>
                <a:schemeClr val="dk1"/>
              </a:solidFill>
            </a:endParaRPr>
          </a:p>
        </p:txBody>
      </p:sp>
      <p:sp>
        <p:nvSpPr>
          <p:cNvPr id="11" name="Rechteck 10"/>
          <p:cNvSpPr/>
          <p:nvPr/>
        </p:nvSpPr>
        <p:spPr>
          <a:xfrm>
            <a:off x="1331640" y="332656"/>
            <a:ext cx="7548147" cy="1224951"/>
          </a:xfrm>
          <a:prstGeom prst="rect">
            <a:avLst/>
          </a:prstGeom>
        </p:spPr>
        <p:txBody>
          <a:bodyPr wrap="square">
            <a:spAutoFit/>
          </a:bodyPr>
          <a:lstStyle/>
          <a:p>
            <a:pPr>
              <a:lnSpc>
                <a:spcPct val="80000"/>
              </a:lnSpc>
              <a:spcBef>
                <a:spcPct val="0"/>
              </a:spcBef>
            </a:pPr>
            <a:r>
              <a:rPr lang="de-DE" sz="3600" b="1" dirty="0">
                <a:solidFill>
                  <a:schemeClr val="dk1"/>
                </a:solidFill>
                <a:latin typeface="Arial" panose="020B0604020202020204" pitchFamily="34" charset="0"/>
                <a:cs typeface="Arial" panose="020B0604020202020204" pitchFamily="34" charset="0"/>
              </a:rPr>
              <a:t>Pflichtteil A</a:t>
            </a:r>
            <a:br>
              <a:rPr lang="de-DE" sz="3600" b="1" dirty="0">
                <a:solidFill>
                  <a:schemeClr val="dk1"/>
                </a:solidFill>
                <a:latin typeface="Arial" panose="020B0604020202020204" pitchFamily="34" charset="0"/>
                <a:cs typeface="Arial" panose="020B0604020202020204" pitchFamily="34" charset="0"/>
              </a:rPr>
            </a:br>
            <a:r>
              <a:rPr lang="de-DE" sz="2800" b="1" dirty="0">
                <a:solidFill>
                  <a:schemeClr val="dk1"/>
                </a:solidFill>
                <a:latin typeface="Arial" panose="020B0604020202020204" pitchFamily="34" charset="0"/>
                <a:cs typeface="Arial" panose="020B0604020202020204" pitchFamily="34" charset="0"/>
              </a:rPr>
              <a:t>A1: Werkstoffe und Produkte</a:t>
            </a:r>
            <a:br>
              <a:rPr lang="de-DE" sz="2800" b="1" dirty="0">
                <a:solidFill>
                  <a:schemeClr val="dk1"/>
                </a:solidFill>
                <a:latin typeface="Arial" panose="020B0604020202020204" pitchFamily="34" charset="0"/>
                <a:cs typeface="Arial" panose="020B0604020202020204" pitchFamily="34" charset="0"/>
              </a:rPr>
            </a:br>
            <a:r>
              <a:rPr lang="de-DE" sz="2800" b="1" dirty="0">
                <a:solidFill>
                  <a:schemeClr val="dk1"/>
                </a:solidFill>
                <a:latin typeface="Arial" panose="020B0604020202020204" pitchFamily="34" charset="0"/>
                <a:cs typeface="Arial" panose="020B0604020202020204" pitchFamily="34" charset="0"/>
              </a:rPr>
              <a:t>Zeit ca. 25 -30 Minuten</a:t>
            </a:r>
          </a:p>
        </p:txBody>
      </p:sp>
    </p:spTree>
    <p:extLst>
      <p:ext uri="{BB962C8B-B14F-4D97-AF65-F5344CB8AC3E}">
        <p14:creationId xmlns:p14="http://schemas.microsoft.com/office/powerpoint/2010/main" val="2236435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A1: Werkstoffe und Produkte</a:t>
            </a:r>
            <a:endParaRPr lang="de-DE" b="1" spc="300" dirty="0">
              <a:solidFill>
                <a:schemeClr val="bg1"/>
              </a:solidFill>
              <a:latin typeface="Arial" panose="020B0604020202020204" pitchFamily="34" charset="0"/>
              <a:cs typeface="Arial" panose="020B0604020202020204" pitchFamily="34" charset="0"/>
            </a:endParaRPr>
          </a:p>
        </p:txBody>
      </p:sp>
      <p:sp>
        <p:nvSpPr>
          <p:cNvPr id="10" name="Rechteck 9"/>
          <p:cNvSpPr/>
          <p:nvPr/>
        </p:nvSpPr>
        <p:spPr>
          <a:xfrm>
            <a:off x="1187624" y="725502"/>
            <a:ext cx="6840760" cy="5693866"/>
          </a:xfrm>
          <a:prstGeom prst="rect">
            <a:avLst/>
          </a:prstGeom>
        </p:spPr>
        <p:txBody>
          <a:bodyPr wrap="square">
            <a:spAutoFit/>
          </a:bodyPr>
          <a:lstStyle/>
          <a:p>
            <a:pPr marL="285750" indent="-285750">
              <a:buFont typeface="Arial" panose="020B0604020202020204" pitchFamily="34" charset="0"/>
              <a:buChar char="•"/>
            </a:pPr>
            <a:r>
              <a:rPr lang="de-DE" sz="2800" dirty="0">
                <a:solidFill>
                  <a:schemeClr val="dk1"/>
                </a:solidFill>
                <a:latin typeface="Arial" panose="020B0604020202020204" pitchFamily="34" charset="0"/>
                <a:cs typeface="Arial" panose="020B0604020202020204" pitchFamily="34" charset="0"/>
              </a:rPr>
              <a:t>Kompetenzen betreffen die prozessbezogenen Kompetenzen im Bereich der Konstruktion, Dokumentation und Bewertung </a:t>
            </a:r>
          </a:p>
          <a:p>
            <a:pPr marL="285750" indent="-285750">
              <a:buFont typeface="Arial" panose="020B0604020202020204" pitchFamily="34" charset="0"/>
              <a:buChar char="•"/>
            </a:pPr>
            <a:endParaRPr lang="de-DE" sz="28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800" dirty="0">
                <a:solidFill>
                  <a:schemeClr val="dk1"/>
                </a:solidFill>
                <a:latin typeface="Arial" panose="020B0604020202020204" pitchFamily="34" charset="0"/>
                <a:cs typeface="Arial" panose="020B0604020202020204" pitchFamily="34" charset="0"/>
              </a:rPr>
              <a:t>bei inhaltsbezogenen Kompetenzen steht die fachgerechte Bearbeitung der Werkstoffe im Vordergrund </a:t>
            </a:r>
          </a:p>
          <a:p>
            <a:pPr marL="285750" indent="-285750">
              <a:buFont typeface="Arial" panose="020B0604020202020204" pitchFamily="34" charset="0"/>
              <a:buChar char="•"/>
            </a:pPr>
            <a:endParaRPr lang="de-DE" sz="28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2800" dirty="0">
                <a:solidFill>
                  <a:schemeClr val="dk1"/>
                </a:solidFill>
                <a:latin typeface="Arial" panose="020B0604020202020204" pitchFamily="34" charset="0"/>
                <a:cs typeface="Arial" panose="020B0604020202020204" pitchFamily="34" charset="0"/>
              </a:rPr>
              <a:t>maßgebliche Kompetenzen aus dem Bereich Produktionstechnik sind ebenfalls zu berücksichtigen (inklusive CAD/CAM)</a:t>
            </a:r>
          </a:p>
        </p:txBody>
      </p:sp>
    </p:spTree>
    <p:extLst>
      <p:ext uri="{BB962C8B-B14F-4D97-AF65-F5344CB8AC3E}">
        <p14:creationId xmlns:p14="http://schemas.microsoft.com/office/powerpoint/2010/main" val="1105708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A1: Werkstoffe und Produkte</a:t>
            </a:r>
            <a:endParaRPr lang="de-DE" b="1" spc="300" dirty="0">
              <a:solidFill>
                <a:schemeClr val="bg1"/>
              </a:solidFill>
              <a:latin typeface="Arial" panose="020B0604020202020204" pitchFamily="34" charset="0"/>
              <a:cs typeface="Arial" panose="020B0604020202020204" pitchFamily="34" charset="0"/>
            </a:endParaRPr>
          </a:p>
        </p:txBody>
      </p:sp>
      <p:sp>
        <p:nvSpPr>
          <p:cNvPr id="11" name="Rechteck 10"/>
          <p:cNvSpPr/>
          <p:nvPr/>
        </p:nvSpPr>
        <p:spPr>
          <a:xfrm>
            <a:off x="1071645" y="461842"/>
            <a:ext cx="7897438" cy="437043"/>
          </a:xfrm>
          <a:prstGeom prst="rect">
            <a:avLst/>
          </a:prstGeom>
        </p:spPr>
        <p:txBody>
          <a:bodyPr wrap="square">
            <a:spAutoFit/>
          </a:bodyPr>
          <a:lstStyle/>
          <a:p>
            <a:pPr defTabSz="914400">
              <a:lnSpc>
                <a:spcPct val="80000"/>
              </a:lnSpc>
              <a:spcBef>
                <a:spcPct val="0"/>
              </a:spcBef>
            </a:pPr>
            <a:r>
              <a:rPr lang="de-DE" sz="2800" b="1" dirty="0">
                <a:latin typeface="Arial" charset="0"/>
              </a:rPr>
              <a:t>Beispielaufgaben RSA</a:t>
            </a:r>
          </a:p>
        </p:txBody>
      </p:sp>
      <p:pic>
        <p:nvPicPr>
          <p:cNvPr id="10" name="Grafik 9">
            <a:extLst>
              <a:ext uri="{FF2B5EF4-FFF2-40B4-BE49-F238E27FC236}">
                <a16:creationId xmlns:a16="http://schemas.microsoft.com/office/drawing/2014/main" id="{969BAFF3-4681-467E-810B-CD23694E6015}"/>
              </a:ext>
            </a:extLst>
          </p:cNvPr>
          <p:cNvPicPr>
            <a:picLocks noChangeAspect="1"/>
          </p:cNvPicPr>
          <p:nvPr/>
        </p:nvPicPr>
        <p:blipFill>
          <a:blip r:embed="rId3" cstate="print"/>
          <a:stretch>
            <a:fillRect/>
          </a:stretch>
        </p:blipFill>
        <p:spPr>
          <a:xfrm>
            <a:off x="1043608" y="1196752"/>
            <a:ext cx="7814453" cy="4896544"/>
          </a:xfrm>
          <a:prstGeom prst="rect">
            <a:avLst/>
          </a:prstGeom>
        </p:spPr>
      </p:pic>
      <p:cxnSp>
        <p:nvCxnSpPr>
          <p:cNvPr id="12" name="Gerader Verbinder 11"/>
          <p:cNvCxnSpPr/>
          <p:nvPr/>
        </p:nvCxnSpPr>
        <p:spPr>
          <a:xfrm flipV="1">
            <a:off x="1043608" y="2738531"/>
            <a:ext cx="6048672" cy="333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267744" y="2920303"/>
            <a:ext cx="4464496" cy="369332"/>
          </a:xfrm>
          <a:prstGeom prst="rect">
            <a:avLst/>
          </a:prstGeom>
          <a:noFill/>
        </p:spPr>
        <p:txBody>
          <a:bodyPr wrap="square" rtlCol="0">
            <a:spAutoFit/>
          </a:bodyPr>
          <a:lstStyle/>
          <a:p>
            <a:r>
              <a:rPr lang="de-DE" dirty="0">
                <a:solidFill>
                  <a:srgbClr val="FF0000"/>
                </a:solidFill>
                <a:highlight>
                  <a:srgbClr val="FFFF00"/>
                </a:highlight>
                <a:latin typeface="Arial" panose="020B0604020202020204" pitchFamily="34" charset="0"/>
                <a:cs typeface="Arial" panose="020B0604020202020204" pitchFamily="34" charset="0"/>
              </a:rPr>
              <a:t>Der Werkstoff Kunststoff wird vorgegeben</a:t>
            </a:r>
          </a:p>
        </p:txBody>
      </p:sp>
      <p:sp>
        <p:nvSpPr>
          <p:cNvPr id="15" name="Rechteck 14"/>
          <p:cNvSpPr/>
          <p:nvPr/>
        </p:nvSpPr>
        <p:spPr>
          <a:xfrm rot="20602670">
            <a:off x="1489309" y="2843359"/>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Tree>
    <p:extLst>
      <p:ext uri="{BB962C8B-B14F-4D97-AF65-F5344CB8AC3E}">
        <p14:creationId xmlns:p14="http://schemas.microsoft.com/office/powerpoint/2010/main" val="2996224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A1: Werkstoffe und Produkte</a:t>
            </a:r>
            <a:endParaRPr lang="de-DE" b="1" spc="300" dirty="0">
              <a:solidFill>
                <a:schemeClr val="bg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stretch>
            <a:fillRect/>
          </a:stretch>
        </p:blipFill>
        <p:spPr>
          <a:xfrm>
            <a:off x="899592" y="404664"/>
            <a:ext cx="7953375" cy="1533525"/>
          </a:xfrm>
          <a:prstGeom prst="rect">
            <a:avLst/>
          </a:prstGeom>
        </p:spPr>
      </p:pic>
      <p:pic>
        <p:nvPicPr>
          <p:cNvPr id="16" name="Grafik 15">
            <a:extLst>
              <a:ext uri="{FF2B5EF4-FFF2-40B4-BE49-F238E27FC236}">
                <a16:creationId xmlns:a16="http://schemas.microsoft.com/office/drawing/2014/main" id="{20DFD2B7-99B5-4AF1-8096-0FD683CC2ED1}"/>
              </a:ext>
            </a:extLst>
          </p:cNvPr>
          <p:cNvPicPr>
            <a:picLocks noChangeAspect="1"/>
          </p:cNvPicPr>
          <p:nvPr/>
        </p:nvPicPr>
        <p:blipFill rotWithShape="1">
          <a:blip r:embed="rId4" cstate="print"/>
          <a:srcRect b="7625"/>
          <a:stretch/>
        </p:blipFill>
        <p:spPr>
          <a:xfrm>
            <a:off x="1043607" y="2812879"/>
            <a:ext cx="7488833" cy="3891075"/>
          </a:xfrm>
          <a:prstGeom prst="rect">
            <a:avLst/>
          </a:prstGeom>
        </p:spPr>
      </p:pic>
      <p:cxnSp>
        <p:nvCxnSpPr>
          <p:cNvPr id="17" name="Gerader Verbinder 16"/>
          <p:cNvCxnSpPr/>
          <p:nvPr/>
        </p:nvCxnSpPr>
        <p:spPr>
          <a:xfrm flipV="1">
            <a:off x="1187624" y="2348880"/>
            <a:ext cx="7200800" cy="2665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857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A2: Systeme und Prozesse</a:t>
            </a:r>
            <a:endParaRPr lang="de-DE" b="1" spc="300" dirty="0">
              <a:solidFill>
                <a:schemeClr val="bg1"/>
              </a:solidFill>
              <a:latin typeface="Arial" panose="020B0604020202020204" pitchFamily="34" charset="0"/>
              <a:cs typeface="Arial" panose="020B0604020202020204" pitchFamily="34" charset="0"/>
            </a:endParaRPr>
          </a:p>
        </p:txBody>
      </p:sp>
      <p:sp>
        <p:nvSpPr>
          <p:cNvPr id="8" name="Rechteck 7"/>
          <p:cNvSpPr/>
          <p:nvPr/>
        </p:nvSpPr>
        <p:spPr>
          <a:xfrm>
            <a:off x="1152128" y="2420888"/>
            <a:ext cx="7884368" cy="3539430"/>
          </a:xfrm>
          <a:prstGeom prst="rect">
            <a:avLst/>
          </a:prstGeom>
        </p:spPr>
        <p:txBody>
          <a:bodyPr wrap="square">
            <a:spAutoFit/>
          </a:bodyPr>
          <a:lstStyle/>
          <a:p>
            <a:pPr marL="285750" indent="-285750">
              <a:buFont typeface="Arial" panose="020B0604020202020204" pitchFamily="34" charset="0"/>
              <a:buChar char="•"/>
            </a:pPr>
            <a:r>
              <a:rPr lang="de-DE" sz="3200" dirty="0">
                <a:solidFill>
                  <a:schemeClr val="dk1"/>
                </a:solidFill>
                <a:latin typeface="Arial" panose="020B0604020202020204" pitchFamily="34" charset="0"/>
                <a:cs typeface="Arial" panose="020B0604020202020204" pitchFamily="34" charset="0"/>
              </a:rPr>
              <a:t>inhaltsbezogene Kompetenzen aus den Schwerpunktthemen zu  Maschinentechnik</a:t>
            </a:r>
            <a:r>
              <a:rPr lang="de-DE" sz="3200" dirty="0" smtClean="0">
                <a:solidFill>
                  <a:schemeClr val="dk1"/>
                </a:solidFill>
                <a:latin typeface="Arial" panose="020B0604020202020204" pitchFamily="34" charset="0"/>
                <a:cs typeface="Arial" panose="020B0604020202020204" pitchFamily="34" charset="0"/>
              </a:rPr>
              <a:t>, </a:t>
            </a:r>
            <a:r>
              <a:rPr lang="de-DE" sz="3200" dirty="0">
                <a:solidFill>
                  <a:schemeClr val="dk1"/>
                </a:solidFill>
                <a:latin typeface="Arial" panose="020B0604020202020204" pitchFamily="34" charset="0"/>
                <a:cs typeface="Arial" panose="020B0604020202020204" pitchFamily="34" charset="0"/>
              </a:rPr>
              <a:t>Elektrotechnik und Elektronik</a:t>
            </a:r>
          </a:p>
          <a:p>
            <a:endParaRPr lang="de-DE" sz="3200" dirty="0">
              <a:solidFill>
                <a:schemeClr val="dk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3200" dirty="0">
                <a:solidFill>
                  <a:schemeClr val="dk1"/>
                </a:solidFill>
                <a:latin typeface="Arial" panose="020B0604020202020204" pitchFamily="34" charset="0"/>
                <a:cs typeface="Arial" panose="020B0604020202020204" pitchFamily="34" charset="0"/>
              </a:rPr>
              <a:t>Meist kein Kontext zwischen den </a:t>
            </a:r>
            <a:r>
              <a:rPr lang="de-DE" sz="3200" dirty="0" smtClean="0">
                <a:solidFill>
                  <a:schemeClr val="dk1"/>
                </a:solidFill>
                <a:latin typeface="Arial" panose="020B0604020202020204" pitchFamily="34" charset="0"/>
                <a:cs typeface="Arial" panose="020B0604020202020204" pitchFamily="34" charset="0"/>
              </a:rPr>
              <a:t>Aufgabenteilen</a:t>
            </a:r>
            <a:endParaRPr lang="de-DE" sz="3200" dirty="0">
              <a:solidFill>
                <a:schemeClr val="dk1"/>
              </a:solidFill>
              <a:latin typeface="Arial" panose="020B0604020202020204" pitchFamily="34" charset="0"/>
              <a:cs typeface="Arial" panose="020B0604020202020204" pitchFamily="34" charset="0"/>
            </a:endParaRPr>
          </a:p>
        </p:txBody>
      </p:sp>
      <p:sp>
        <p:nvSpPr>
          <p:cNvPr id="11" name="Rechteck 10"/>
          <p:cNvSpPr/>
          <p:nvPr/>
        </p:nvSpPr>
        <p:spPr>
          <a:xfrm>
            <a:off x="1248218" y="692696"/>
            <a:ext cx="7548131" cy="1224951"/>
          </a:xfrm>
          <a:prstGeom prst="rect">
            <a:avLst/>
          </a:prstGeom>
        </p:spPr>
        <p:txBody>
          <a:bodyPr wrap="square">
            <a:spAutoFit/>
          </a:bodyPr>
          <a:lstStyle/>
          <a:p>
            <a:pPr>
              <a:lnSpc>
                <a:spcPct val="80000"/>
              </a:lnSpc>
              <a:spcBef>
                <a:spcPct val="0"/>
              </a:spcBef>
            </a:pPr>
            <a:r>
              <a:rPr lang="de-DE" sz="3600" b="1" dirty="0">
                <a:solidFill>
                  <a:schemeClr val="dk1"/>
                </a:solidFill>
                <a:latin typeface="Arial" panose="020B0604020202020204" pitchFamily="34" charset="0"/>
                <a:cs typeface="Arial" panose="020B0604020202020204" pitchFamily="34" charset="0"/>
              </a:rPr>
              <a:t>Pflichtteil A</a:t>
            </a:r>
            <a:r>
              <a:rPr lang="de-DE" sz="3200" b="1" dirty="0">
                <a:solidFill>
                  <a:schemeClr val="dk1"/>
                </a:solidFill>
                <a:latin typeface="Arial" panose="020B0604020202020204" pitchFamily="34" charset="0"/>
                <a:cs typeface="Arial" panose="020B0604020202020204" pitchFamily="34" charset="0"/>
              </a:rPr>
              <a:t/>
            </a:r>
            <a:br>
              <a:rPr lang="de-DE" sz="3200" b="1" dirty="0">
                <a:solidFill>
                  <a:schemeClr val="dk1"/>
                </a:solidFill>
                <a:latin typeface="Arial" panose="020B0604020202020204" pitchFamily="34" charset="0"/>
                <a:cs typeface="Arial" panose="020B0604020202020204" pitchFamily="34" charset="0"/>
              </a:rPr>
            </a:br>
            <a:r>
              <a:rPr lang="de-DE" sz="2800" b="1" dirty="0">
                <a:solidFill>
                  <a:schemeClr val="dk1"/>
                </a:solidFill>
                <a:latin typeface="Arial" panose="020B0604020202020204" pitchFamily="34" charset="0"/>
                <a:cs typeface="Arial" panose="020B0604020202020204" pitchFamily="34" charset="0"/>
              </a:rPr>
              <a:t>A2: Systeme und Prozesse</a:t>
            </a:r>
            <a:br>
              <a:rPr lang="de-DE" sz="2800" b="1" dirty="0">
                <a:solidFill>
                  <a:schemeClr val="dk1"/>
                </a:solidFill>
                <a:latin typeface="Arial" panose="020B0604020202020204" pitchFamily="34" charset="0"/>
                <a:cs typeface="Arial" panose="020B0604020202020204" pitchFamily="34" charset="0"/>
              </a:rPr>
            </a:br>
            <a:r>
              <a:rPr lang="de-DE" sz="2800" b="1" dirty="0">
                <a:solidFill>
                  <a:schemeClr val="dk1"/>
                </a:solidFill>
                <a:latin typeface="Arial" panose="020B0604020202020204" pitchFamily="34" charset="0"/>
                <a:cs typeface="Arial" panose="020B0604020202020204" pitchFamily="34" charset="0"/>
              </a:rPr>
              <a:t>Zeit ca. 25 -30 Minuten</a:t>
            </a:r>
            <a:endParaRPr lang="de-DE" sz="3200" b="1"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928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1" name="Rechteck 10"/>
          <p:cNvSpPr/>
          <p:nvPr/>
        </p:nvSpPr>
        <p:spPr>
          <a:xfrm>
            <a:off x="1071645" y="461842"/>
            <a:ext cx="7897438" cy="387798"/>
          </a:xfrm>
          <a:prstGeom prst="rect">
            <a:avLst/>
          </a:prstGeom>
        </p:spPr>
        <p:txBody>
          <a:bodyPr wrap="square">
            <a:spAutoFit/>
          </a:bodyPr>
          <a:lstStyle/>
          <a:p>
            <a:pPr defTabSz="914400">
              <a:lnSpc>
                <a:spcPct val="80000"/>
              </a:lnSpc>
              <a:spcBef>
                <a:spcPct val="0"/>
              </a:spcBef>
            </a:pPr>
            <a:r>
              <a:rPr lang="de-DE" sz="2400" b="1" dirty="0">
                <a:latin typeface="Arial" charset="0"/>
              </a:rPr>
              <a:t>Beispielaufgaben WRSA</a:t>
            </a:r>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A2: Systeme und Prozesse</a:t>
            </a:r>
            <a:endParaRPr lang="de-DE" b="1" spc="300" dirty="0">
              <a:solidFill>
                <a:schemeClr val="bg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stretch>
            <a:fillRect/>
          </a:stretch>
        </p:blipFill>
        <p:spPr>
          <a:xfrm>
            <a:off x="1071645" y="1484784"/>
            <a:ext cx="7363667" cy="4612159"/>
          </a:xfrm>
          <a:prstGeom prst="rect">
            <a:avLst/>
          </a:prstGeom>
        </p:spPr>
      </p:pic>
    </p:spTree>
    <p:extLst>
      <p:ext uri="{BB962C8B-B14F-4D97-AF65-F5344CB8AC3E}">
        <p14:creationId xmlns:p14="http://schemas.microsoft.com/office/powerpoint/2010/main" val="36875428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A2: Systeme und Prozesse</a:t>
            </a:r>
            <a:endParaRPr lang="de-DE" b="1" spc="300" dirty="0">
              <a:solidFill>
                <a:schemeClr val="bg1"/>
              </a:solidFill>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3" cstate="print"/>
          <a:stretch>
            <a:fillRect/>
          </a:stretch>
        </p:blipFill>
        <p:spPr>
          <a:xfrm>
            <a:off x="971600" y="620688"/>
            <a:ext cx="6981825" cy="3514725"/>
          </a:xfrm>
          <a:prstGeom prst="rect">
            <a:avLst/>
          </a:prstGeom>
        </p:spPr>
      </p:pic>
      <p:sp>
        <p:nvSpPr>
          <p:cNvPr id="11" name="Text Box 10"/>
          <p:cNvSpPr txBox="1">
            <a:spLocks noChangeArrowheads="1"/>
          </p:cNvSpPr>
          <p:nvPr/>
        </p:nvSpPr>
        <p:spPr bwMode="auto">
          <a:xfrm>
            <a:off x="998585" y="5013176"/>
            <a:ext cx="7828249" cy="1200329"/>
          </a:xfrm>
          <a:prstGeom prst="rect">
            <a:avLst/>
          </a:prstGeom>
          <a:solidFill>
            <a:schemeClr val="accent1">
              <a:lumMod val="20000"/>
              <a:lumOff val="80000"/>
            </a:schemeClr>
          </a:solidFill>
          <a:ln>
            <a:solidFill>
              <a:srgbClr val="002060"/>
            </a:solid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dirty="0">
                <a:solidFill>
                  <a:schemeClr val="dk1"/>
                </a:solidFill>
                <a:latin typeface="Arial" panose="020B0604020202020204" pitchFamily="34" charset="0"/>
                <a:cs typeface="Arial" panose="020B0604020202020204" pitchFamily="34" charset="0"/>
              </a:rPr>
              <a:t>Inhaltliche Kompetenzen zum Messen – Steuern – Regeln werden in der Praktischen Prüfung geprüft. Sie sind daher nicht Bestandteil der schriftlichen Prüfung.</a:t>
            </a:r>
          </a:p>
        </p:txBody>
      </p:sp>
      <p:sp>
        <p:nvSpPr>
          <p:cNvPr id="10" name="Rechteck 9">
            <a:extLst>
              <a:ext uri="{FF2B5EF4-FFF2-40B4-BE49-F238E27FC236}">
                <a16:creationId xmlns:a16="http://schemas.microsoft.com/office/drawing/2014/main" id="{66318A84-EB2A-44F7-8A96-9C65B2DBFB13}"/>
              </a:ext>
            </a:extLst>
          </p:cNvPr>
          <p:cNvSpPr/>
          <p:nvPr/>
        </p:nvSpPr>
        <p:spPr>
          <a:xfrm rot="20602670">
            <a:off x="7924045" y="4541940"/>
            <a:ext cx="809342" cy="523220"/>
          </a:xfrm>
          <a:prstGeom prst="rect">
            <a:avLst/>
          </a:prstGeom>
          <a:solidFill>
            <a:srgbClr val="FFFF00"/>
          </a:solidFill>
        </p:spPr>
        <p:txBody>
          <a:bodyPr wrap="square">
            <a:spAutoFit/>
          </a:bodyPr>
          <a:lstStyle/>
          <a:p>
            <a:pPr algn="ctr"/>
            <a:r>
              <a:rPr lang="de-DE" sz="2800" b="1" dirty="0">
                <a:solidFill>
                  <a:srgbClr val="FF0000"/>
                </a:solidFill>
              </a:rPr>
              <a:t>neu</a:t>
            </a:r>
          </a:p>
        </p:txBody>
      </p:sp>
    </p:spTree>
    <p:extLst>
      <p:ext uri="{BB962C8B-B14F-4D97-AF65-F5344CB8AC3E}">
        <p14:creationId xmlns:p14="http://schemas.microsoft.com/office/powerpoint/2010/main" val="3652559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 </a:t>
            </a:r>
            <a:r>
              <a:rPr lang="de-DE" sz="2800" b="1" spc="300" dirty="0" err="1" smtClean="0">
                <a:solidFill>
                  <a:schemeClr val="bg1"/>
                </a:solidFill>
                <a:latin typeface="Arial" panose="020B0604020202020204" pitchFamily="34" charset="0"/>
                <a:cs typeface="Arial" panose="020B0604020202020204" pitchFamily="34" charset="0"/>
              </a:rPr>
              <a:t>Wahlteil</a:t>
            </a:r>
            <a:r>
              <a:rPr lang="de-DE" sz="2800" b="1" spc="300" dirty="0" smtClean="0">
                <a:solidFill>
                  <a:schemeClr val="bg1"/>
                </a:solidFill>
                <a:latin typeface="Arial" panose="020B0604020202020204" pitchFamily="34" charset="0"/>
                <a:cs typeface="Arial" panose="020B0604020202020204" pitchFamily="34" charset="0"/>
              </a:rPr>
              <a:t> B (B1 oder B2)</a:t>
            </a:r>
            <a:endParaRPr lang="de-DE" b="1" spc="300" dirty="0">
              <a:solidFill>
                <a:schemeClr val="bg1"/>
              </a:solidFill>
              <a:latin typeface="Arial" panose="020B0604020202020204" pitchFamily="34" charset="0"/>
              <a:cs typeface="Arial" panose="020B0604020202020204" pitchFamily="34" charset="0"/>
            </a:endParaRPr>
          </a:p>
        </p:txBody>
      </p:sp>
      <p:sp>
        <p:nvSpPr>
          <p:cNvPr id="2" name="Rechteck 1"/>
          <p:cNvSpPr/>
          <p:nvPr/>
        </p:nvSpPr>
        <p:spPr>
          <a:xfrm>
            <a:off x="1115616" y="1796038"/>
            <a:ext cx="7704856" cy="4801314"/>
          </a:xfrm>
          <a:prstGeom prst="rect">
            <a:avLst/>
          </a:prstGeom>
        </p:spPr>
        <p:txBody>
          <a:bodyPr wrap="square">
            <a:spAutoFit/>
          </a:bodyPr>
          <a:lstStyle/>
          <a:p>
            <a:pPr marL="285750" lvl="0" indent="-285750">
              <a:buFont typeface="Arial" panose="020B0604020202020204" pitchFamily="34" charset="0"/>
              <a:buChar char="•"/>
              <a:defRPr/>
            </a:pPr>
            <a:r>
              <a:rPr lang="de-DE" sz="3200" dirty="0">
                <a:solidFill>
                  <a:schemeClr val="dk1"/>
                </a:solidFill>
                <a:latin typeface="Arial" panose="020B0604020202020204" pitchFamily="34" charset="0"/>
                <a:cs typeface="Arial" panose="020B0604020202020204" pitchFamily="34" charset="0"/>
              </a:rPr>
              <a:t>3 – 2 – 1: Aus den </a:t>
            </a:r>
            <a:r>
              <a:rPr lang="de-DE" sz="3200" dirty="0" smtClean="0">
                <a:solidFill>
                  <a:schemeClr val="dk1"/>
                </a:solidFill>
                <a:latin typeface="Arial" panose="020B0604020202020204" pitchFamily="34" charset="0"/>
                <a:cs typeface="Arial" panose="020B0604020202020204" pitchFamily="34" charset="0"/>
              </a:rPr>
              <a:t>drei Bereichen </a:t>
            </a:r>
            <a:r>
              <a:rPr lang="de-DE" sz="3200" dirty="0">
                <a:solidFill>
                  <a:schemeClr val="dk1"/>
                </a:solidFill>
                <a:latin typeface="Arial" panose="020B0604020202020204" pitchFamily="34" charset="0"/>
                <a:cs typeface="Arial" panose="020B0604020202020204" pitchFamily="34" charset="0"/>
              </a:rPr>
              <a:t>Bautechnik, Mobilität, </a:t>
            </a:r>
            <a:r>
              <a:rPr lang="de-DE" sz="3200" dirty="0" smtClean="0">
                <a:solidFill>
                  <a:schemeClr val="dk1"/>
                </a:solidFill>
                <a:latin typeface="Arial" panose="020B0604020202020204" pitchFamily="34" charset="0"/>
                <a:cs typeface="Arial" panose="020B0604020202020204" pitchFamily="34" charset="0"/>
              </a:rPr>
              <a:t>Versorgung/ </a:t>
            </a:r>
            <a:r>
              <a:rPr lang="de-DE" sz="3200" dirty="0">
                <a:solidFill>
                  <a:schemeClr val="dk1"/>
                </a:solidFill>
                <a:latin typeface="Arial" panose="020B0604020202020204" pitchFamily="34" charset="0"/>
                <a:cs typeface="Arial" panose="020B0604020202020204" pitchFamily="34" charset="0"/>
              </a:rPr>
              <a:t>Entsorgung werden zwei angeboten von denen die SchülerInnen einen auswählen</a:t>
            </a:r>
          </a:p>
          <a:p>
            <a:pPr lvl="0">
              <a:defRPr/>
            </a:pPr>
            <a:endParaRPr lang="de-DE" sz="1000" dirty="0">
              <a:solidFill>
                <a:schemeClr val="dk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de-DE" sz="3200" dirty="0">
                <a:solidFill>
                  <a:schemeClr val="dk1"/>
                </a:solidFill>
                <a:latin typeface="Arial" panose="020B0604020202020204" pitchFamily="34" charset="0"/>
                <a:cs typeface="Arial" panose="020B0604020202020204" pitchFamily="34" charset="0"/>
              </a:rPr>
              <a:t>Aufgaben mit Operatoren aus allen Anforderungsbereichen. Der </a:t>
            </a:r>
            <a:r>
              <a:rPr lang="de-DE" sz="3200" dirty="0" err="1">
                <a:solidFill>
                  <a:schemeClr val="dk1"/>
                </a:solidFill>
                <a:latin typeface="Arial" panose="020B0604020202020204" pitchFamily="34" charset="0"/>
                <a:cs typeface="Arial" panose="020B0604020202020204" pitchFamily="34" charset="0"/>
              </a:rPr>
              <a:t>Wahlteil</a:t>
            </a:r>
            <a:r>
              <a:rPr lang="de-DE" sz="3200" dirty="0">
                <a:solidFill>
                  <a:schemeClr val="dk1"/>
                </a:solidFill>
                <a:latin typeface="Arial" panose="020B0604020202020204" pitchFamily="34" charset="0"/>
                <a:cs typeface="Arial" panose="020B0604020202020204" pitchFamily="34" charset="0"/>
              </a:rPr>
              <a:t> beinhaltet immer auch bewertende Aufgaben</a:t>
            </a:r>
          </a:p>
        </p:txBody>
      </p:sp>
      <p:sp>
        <p:nvSpPr>
          <p:cNvPr id="9" name="Rechteck 8"/>
          <p:cNvSpPr/>
          <p:nvPr/>
        </p:nvSpPr>
        <p:spPr>
          <a:xfrm>
            <a:off x="1246562" y="328125"/>
            <a:ext cx="7897438" cy="1378839"/>
          </a:xfrm>
          <a:prstGeom prst="rect">
            <a:avLst/>
          </a:prstGeom>
        </p:spPr>
        <p:txBody>
          <a:bodyPr wrap="square">
            <a:spAutoFit/>
          </a:bodyPr>
          <a:lstStyle/>
          <a:p>
            <a:pPr>
              <a:lnSpc>
                <a:spcPct val="80000"/>
              </a:lnSpc>
              <a:spcBef>
                <a:spcPct val="0"/>
              </a:spcBef>
              <a:spcAft>
                <a:spcPts val="600"/>
              </a:spcAft>
            </a:pPr>
            <a:r>
              <a:rPr lang="de-DE" sz="3600" b="1" dirty="0" err="1">
                <a:solidFill>
                  <a:schemeClr val="dk1"/>
                </a:solidFill>
                <a:latin typeface="Arial" panose="020B0604020202020204" pitchFamily="34" charset="0"/>
                <a:cs typeface="Arial" panose="020B0604020202020204" pitchFamily="34" charset="0"/>
              </a:rPr>
              <a:t>Wahlteil</a:t>
            </a:r>
            <a:r>
              <a:rPr lang="de-DE" sz="3600" b="1" dirty="0">
                <a:solidFill>
                  <a:schemeClr val="dk1"/>
                </a:solidFill>
                <a:latin typeface="Arial" panose="020B0604020202020204" pitchFamily="34" charset="0"/>
                <a:cs typeface="Arial" panose="020B0604020202020204" pitchFamily="34" charset="0"/>
              </a:rPr>
              <a:t> </a:t>
            </a:r>
            <a:r>
              <a:rPr lang="de-DE" sz="3600" b="1" dirty="0" smtClean="0">
                <a:solidFill>
                  <a:schemeClr val="dk1"/>
                </a:solidFill>
                <a:latin typeface="Arial" panose="020B0604020202020204" pitchFamily="34" charset="0"/>
                <a:cs typeface="Arial" panose="020B0604020202020204" pitchFamily="34" charset="0"/>
              </a:rPr>
              <a:t>B </a:t>
            </a:r>
          </a:p>
          <a:p>
            <a:pPr>
              <a:lnSpc>
                <a:spcPct val="80000"/>
              </a:lnSpc>
              <a:spcBef>
                <a:spcPct val="0"/>
              </a:spcBef>
              <a:spcAft>
                <a:spcPts val="600"/>
              </a:spcAft>
            </a:pPr>
            <a:r>
              <a:rPr lang="de-DE" sz="2800" b="1" dirty="0" smtClean="0">
                <a:solidFill>
                  <a:schemeClr val="dk1"/>
                </a:solidFill>
                <a:latin typeface="Arial" panose="020B0604020202020204" pitchFamily="34" charset="0"/>
                <a:cs typeface="Arial" panose="020B0604020202020204" pitchFamily="34" charset="0"/>
              </a:rPr>
              <a:t>B1 oder B2 </a:t>
            </a:r>
          </a:p>
          <a:p>
            <a:pPr>
              <a:lnSpc>
                <a:spcPct val="80000"/>
              </a:lnSpc>
              <a:spcBef>
                <a:spcPct val="0"/>
              </a:spcBef>
            </a:pPr>
            <a:r>
              <a:rPr lang="de-DE" sz="2800" b="1" dirty="0" smtClean="0">
                <a:solidFill>
                  <a:schemeClr val="dk1"/>
                </a:solidFill>
                <a:latin typeface="Arial" panose="020B0604020202020204" pitchFamily="34" charset="0"/>
                <a:cs typeface="Arial" panose="020B0604020202020204" pitchFamily="34" charset="0"/>
              </a:rPr>
              <a:t>Zeit </a:t>
            </a:r>
            <a:r>
              <a:rPr lang="de-DE" sz="2800" b="1" dirty="0">
                <a:solidFill>
                  <a:schemeClr val="dk1"/>
                </a:solidFill>
                <a:latin typeface="Arial" panose="020B0604020202020204" pitchFamily="34" charset="0"/>
                <a:cs typeface="Arial" panose="020B0604020202020204" pitchFamily="34" charset="0"/>
              </a:rPr>
              <a:t>ca. 30 - 40 Minuten</a:t>
            </a:r>
          </a:p>
        </p:txBody>
      </p:sp>
    </p:spTree>
    <p:extLst>
      <p:ext uri="{BB962C8B-B14F-4D97-AF65-F5344CB8AC3E}">
        <p14:creationId xmlns:p14="http://schemas.microsoft.com/office/powerpoint/2010/main" val="4136330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 name="Textfeld 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Prüfungsordnung – (W)RSAPO</a:t>
            </a:r>
            <a:endParaRPr lang="de-DE" b="1" spc="300" dirty="0">
              <a:solidFill>
                <a:schemeClr val="bg1"/>
              </a:solidFill>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1043608" y="404664"/>
            <a:ext cx="780239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de-DE" sz="2800" b="1" dirty="0"/>
          </a:p>
          <a:p>
            <a:r>
              <a:rPr lang="de-DE" sz="2800" b="1" dirty="0"/>
              <a:t>Schriftliche Prüfung § 9</a:t>
            </a:r>
          </a:p>
          <a:p>
            <a:r>
              <a:rPr lang="de-DE" sz="2800" dirty="0"/>
              <a:t/>
            </a:r>
            <a:br>
              <a:rPr lang="de-DE" sz="2800" dirty="0"/>
            </a:br>
            <a:endParaRPr lang="de-DE" sz="2800" dirty="0"/>
          </a:p>
          <a:p>
            <a:pPr marL="457200" indent="-457200">
              <a:buFont typeface="Arial" panose="020B0604020202020204" pitchFamily="34" charset="0"/>
              <a:buChar char="•"/>
            </a:pPr>
            <a:r>
              <a:rPr lang="de-DE" sz="2800" dirty="0"/>
              <a:t>Die Aufgaben werden vom KM landes-einheitlich gestellt</a:t>
            </a:r>
          </a:p>
          <a:p>
            <a:pPr marL="457200" indent="-457200">
              <a:buFont typeface="Arial" panose="020B0604020202020204" pitchFamily="34" charset="0"/>
              <a:buChar char="•"/>
            </a:pPr>
            <a:endParaRPr lang="de-DE" sz="2000" dirty="0">
              <a:sym typeface="Wingdings" panose="05000000000000000000" pitchFamily="2" charset="2"/>
            </a:endParaRPr>
          </a:p>
          <a:p>
            <a:pPr marL="457200" indent="-457200">
              <a:buFont typeface="Arial" panose="020B0604020202020204" pitchFamily="34" charset="0"/>
              <a:buChar char="•"/>
            </a:pPr>
            <a:endParaRPr lang="de-DE" sz="1600" dirty="0">
              <a:sym typeface="Wingdings" panose="05000000000000000000" pitchFamily="2" charset="2"/>
            </a:endParaRPr>
          </a:p>
          <a:p>
            <a:pPr marL="457200" indent="-457200">
              <a:buFont typeface="Arial" panose="020B0604020202020204" pitchFamily="34" charset="0"/>
              <a:buChar char="•"/>
            </a:pPr>
            <a:r>
              <a:rPr lang="de-DE" sz="2800" dirty="0">
                <a:sym typeface="Wingdings" panose="05000000000000000000" pitchFamily="2" charset="2"/>
              </a:rPr>
              <a:t>Prüfungszeit 90 – 120 Minuten</a:t>
            </a:r>
          </a:p>
          <a:p>
            <a:endParaRPr lang="de-DE" sz="1800" dirty="0">
              <a:sym typeface="Wingdings" panose="05000000000000000000" pitchFamily="2" charset="2"/>
            </a:endParaRPr>
          </a:p>
          <a:p>
            <a:endParaRPr lang="de-DE" sz="1800" dirty="0">
              <a:sym typeface="Wingdings" panose="05000000000000000000" pitchFamily="2" charset="2"/>
            </a:endParaRPr>
          </a:p>
          <a:p>
            <a:pPr marL="457200" indent="-457200">
              <a:buFont typeface="Arial" panose="020B0604020202020204" pitchFamily="34" charset="0"/>
              <a:buChar char="•"/>
            </a:pPr>
            <a:r>
              <a:rPr lang="de-DE" sz="2800" dirty="0">
                <a:sym typeface="Wingdings" panose="05000000000000000000" pitchFamily="2" charset="2"/>
              </a:rPr>
              <a:t>Korrektur durch Fachlehrer und eine zweite Fachlehrkraft einer anderen Schule</a:t>
            </a:r>
          </a:p>
          <a:p>
            <a:pPr marL="457200" indent="-457200">
              <a:buFont typeface="Arial" panose="020B0604020202020204" pitchFamily="34" charset="0"/>
              <a:buChar char="•"/>
            </a:pPr>
            <a:endParaRPr lang="de-DE" sz="1800" dirty="0">
              <a:sym typeface="Wingdings" panose="05000000000000000000" pitchFamily="2" charset="2"/>
            </a:endParaRPr>
          </a:p>
        </p:txBody>
      </p:sp>
    </p:spTree>
    <p:extLst>
      <p:ext uri="{BB962C8B-B14F-4D97-AF65-F5344CB8AC3E}">
        <p14:creationId xmlns:p14="http://schemas.microsoft.com/office/powerpoint/2010/main" val="251345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B1 und B2: </a:t>
            </a:r>
            <a:r>
              <a:rPr lang="de-DE" sz="2800" b="1" spc="300" dirty="0" err="1">
                <a:solidFill>
                  <a:schemeClr val="bg1"/>
                </a:solidFill>
                <a:latin typeface="Arial" panose="020B0604020202020204" pitchFamily="34" charset="0"/>
                <a:cs typeface="Arial" panose="020B0604020202020204" pitchFamily="34" charset="0"/>
              </a:rPr>
              <a:t>Wahlteil</a:t>
            </a:r>
            <a:endParaRPr lang="de-DE" b="1" spc="300" dirty="0">
              <a:solidFill>
                <a:schemeClr val="bg1"/>
              </a:solidFill>
              <a:latin typeface="Arial" panose="020B0604020202020204" pitchFamily="34" charset="0"/>
              <a:cs typeface="Arial" panose="020B0604020202020204" pitchFamily="34" charset="0"/>
            </a:endParaRPr>
          </a:p>
        </p:txBody>
      </p:sp>
      <p:sp>
        <p:nvSpPr>
          <p:cNvPr id="9" name="Rechteck 8"/>
          <p:cNvSpPr/>
          <p:nvPr/>
        </p:nvSpPr>
        <p:spPr>
          <a:xfrm>
            <a:off x="1331640" y="332656"/>
            <a:ext cx="7897438" cy="387798"/>
          </a:xfrm>
          <a:prstGeom prst="rect">
            <a:avLst/>
          </a:prstGeom>
        </p:spPr>
        <p:txBody>
          <a:bodyPr wrap="square">
            <a:spAutoFit/>
          </a:bodyPr>
          <a:lstStyle/>
          <a:p>
            <a:pPr defTabSz="914400">
              <a:lnSpc>
                <a:spcPct val="80000"/>
              </a:lnSpc>
              <a:spcBef>
                <a:spcPct val="0"/>
              </a:spcBef>
            </a:pPr>
            <a:r>
              <a:rPr lang="de-DE" sz="2400" b="1" dirty="0">
                <a:latin typeface="Arial" charset="0"/>
              </a:rPr>
              <a:t>Beispielaufgaben WRS</a:t>
            </a:r>
          </a:p>
        </p:txBody>
      </p:sp>
      <p:pic>
        <p:nvPicPr>
          <p:cNvPr id="8" name="Grafik 7"/>
          <p:cNvPicPr>
            <a:picLocks noChangeAspect="1"/>
          </p:cNvPicPr>
          <p:nvPr/>
        </p:nvPicPr>
        <p:blipFill>
          <a:blip r:embed="rId3" cstate="print"/>
          <a:stretch>
            <a:fillRect/>
          </a:stretch>
        </p:blipFill>
        <p:spPr>
          <a:xfrm>
            <a:off x="1115616" y="1340768"/>
            <a:ext cx="7549221" cy="4668738"/>
          </a:xfrm>
          <a:prstGeom prst="rect">
            <a:avLst/>
          </a:prstGeom>
        </p:spPr>
      </p:pic>
    </p:spTree>
    <p:extLst>
      <p:ext uri="{BB962C8B-B14F-4D97-AF65-F5344CB8AC3E}">
        <p14:creationId xmlns:p14="http://schemas.microsoft.com/office/powerpoint/2010/main" val="34392930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B1 und B2: </a:t>
            </a:r>
            <a:r>
              <a:rPr lang="de-DE" sz="2800" b="1" spc="300" dirty="0" err="1">
                <a:solidFill>
                  <a:schemeClr val="bg1"/>
                </a:solidFill>
                <a:latin typeface="Arial" panose="020B0604020202020204" pitchFamily="34" charset="0"/>
                <a:cs typeface="Arial" panose="020B0604020202020204" pitchFamily="34" charset="0"/>
              </a:rPr>
              <a:t>Wahlteil</a:t>
            </a:r>
            <a:endParaRPr lang="de-DE" b="1" spc="300" dirty="0">
              <a:solidFill>
                <a:schemeClr val="bg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stretch>
            <a:fillRect/>
          </a:stretch>
        </p:blipFill>
        <p:spPr>
          <a:xfrm>
            <a:off x="1043608" y="1556792"/>
            <a:ext cx="7414170" cy="3941823"/>
          </a:xfrm>
          <a:prstGeom prst="rect">
            <a:avLst/>
          </a:prstGeom>
        </p:spPr>
      </p:pic>
    </p:spTree>
    <p:extLst>
      <p:ext uri="{BB962C8B-B14F-4D97-AF65-F5344CB8AC3E}">
        <p14:creationId xmlns:p14="http://schemas.microsoft.com/office/powerpoint/2010/main" val="1304004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615553"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Lehrerhinweise</a:t>
            </a:r>
            <a:endParaRPr lang="de-DE" b="1" spc="300" dirty="0">
              <a:solidFill>
                <a:schemeClr val="bg1"/>
              </a:solidFill>
              <a:latin typeface="Arial" panose="020B0604020202020204" pitchFamily="34" charset="0"/>
              <a:cs typeface="Arial" panose="020B0604020202020204" pitchFamily="34" charset="0"/>
            </a:endParaRPr>
          </a:p>
        </p:txBody>
      </p:sp>
      <p:pic>
        <p:nvPicPr>
          <p:cNvPr id="8" name="Grafik 7"/>
          <p:cNvPicPr>
            <a:picLocks noChangeAspect="1"/>
          </p:cNvPicPr>
          <p:nvPr/>
        </p:nvPicPr>
        <p:blipFill rotWithShape="1">
          <a:blip r:embed="rId3"/>
          <a:srcRect l="4829" t="439" b="-439"/>
          <a:stretch/>
        </p:blipFill>
        <p:spPr>
          <a:xfrm>
            <a:off x="1043608" y="404664"/>
            <a:ext cx="7813998" cy="4267200"/>
          </a:xfrm>
          <a:prstGeom prst="rect">
            <a:avLst/>
          </a:prstGeom>
        </p:spPr>
      </p:pic>
      <p:sp>
        <p:nvSpPr>
          <p:cNvPr id="10" name="Text Box 10"/>
          <p:cNvSpPr txBox="1">
            <a:spLocks noChangeArrowheads="1"/>
          </p:cNvSpPr>
          <p:nvPr/>
        </p:nvSpPr>
        <p:spPr bwMode="auto">
          <a:xfrm>
            <a:off x="998585" y="4797152"/>
            <a:ext cx="7828249" cy="1815882"/>
          </a:xfrm>
          <a:prstGeom prst="rect">
            <a:avLst/>
          </a:prstGeom>
          <a:solidFill>
            <a:schemeClr val="accent1">
              <a:lumMod val="20000"/>
              <a:lumOff val="80000"/>
            </a:schemeClr>
          </a:solidFill>
          <a:ln>
            <a:solidFill>
              <a:srgbClr val="002060"/>
            </a:solid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dirty="0" smtClean="0">
                <a:solidFill>
                  <a:schemeClr val="dk1"/>
                </a:solidFill>
                <a:latin typeface="Arial" panose="020B0604020202020204" pitchFamily="34" charset="0"/>
                <a:cs typeface="Arial" panose="020B0604020202020204" pitchFamily="34" charset="0"/>
              </a:rPr>
              <a:t>Als Korrekturhilfe gibt es zu den Prüfungen Lehrerhinweise mit den richtigen Lösungen und Korrekturhinweisen.</a:t>
            </a:r>
          </a:p>
          <a:p>
            <a:r>
              <a:rPr lang="de-DE" sz="2000" dirty="0" smtClean="0">
                <a:solidFill>
                  <a:schemeClr val="dk1"/>
                </a:solidFill>
                <a:latin typeface="Arial" panose="020B0604020202020204" pitchFamily="34" charset="0"/>
                <a:cs typeface="Arial" panose="020B0604020202020204" pitchFamily="34" charset="0"/>
                <a:hlinkClick r:id="rId4" action="ppaction://hlinkfile"/>
              </a:rPr>
              <a:t>Technik_WRS_Lehrerhinweise</a:t>
            </a:r>
            <a:endParaRPr lang="de-DE" sz="2000" dirty="0" smtClean="0">
              <a:solidFill>
                <a:schemeClr val="dk1"/>
              </a:solidFill>
              <a:latin typeface="Arial" panose="020B0604020202020204" pitchFamily="34" charset="0"/>
              <a:cs typeface="Arial" panose="020B0604020202020204" pitchFamily="34" charset="0"/>
            </a:endParaRPr>
          </a:p>
          <a:p>
            <a:r>
              <a:rPr lang="de-DE" sz="2000" dirty="0" smtClean="0">
                <a:solidFill>
                  <a:schemeClr val="dk1"/>
                </a:solidFill>
                <a:latin typeface="Arial" panose="020B0604020202020204" pitchFamily="34" charset="0"/>
                <a:cs typeface="Arial" panose="020B0604020202020204" pitchFamily="34" charset="0"/>
                <a:hlinkClick r:id="rId5" action="ppaction://hlinkfile"/>
              </a:rPr>
              <a:t>Technik_RS_Lehrerhinweise</a:t>
            </a:r>
            <a:r>
              <a:rPr lang="de-DE" sz="2000" dirty="0" smtClean="0">
                <a:solidFill>
                  <a:schemeClr val="dk1"/>
                </a:solidFill>
                <a:latin typeface="Arial" panose="020B0604020202020204" pitchFamily="34" charset="0"/>
                <a:cs typeface="Arial" panose="020B0604020202020204" pitchFamily="34" charset="0"/>
              </a:rPr>
              <a:t> </a:t>
            </a:r>
            <a:endParaRPr lang="de-DE" sz="20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1199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13" name="Textfeld 12"/>
          <p:cNvSpPr txBox="1"/>
          <p:nvPr/>
        </p:nvSpPr>
        <p:spPr>
          <a:xfrm>
            <a:off x="35496" y="188640"/>
            <a:ext cx="892552" cy="6336704"/>
          </a:xfrm>
          <a:prstGeom prst="rect">
            <a:avLst/>
          </a:prstGeom>
          <a:noFill/>
        </p:spPr>
        <p:txBody>
          <a:bodyPr vert="vert270" wrap="square" rtlCol="0">
            <a:spAutoFit/>
          </a:bodyPr>
          <a:lstStyle/>
          <a:p>
            <a:pPr algn="ctr"/>
            <a:r>
              <a:rPr lang="de-DE" sz="2800" b="1" spc="300" dirty="0" smtClean="0">
                <a:solidFill>
                  <a:schemeClr val="bg1"/>
                </a:solidFill>
                <a:latin typeface="Arial" panose="020B0604020202020204" pitchFamily="34" charset="0"/>
                <a:cs typeface="Arial" panose="020B0604020202020204" pitchFamily="34" charset="0"/>
              </a:rPr>
              <a:t>Links</a:t>
            </a:r>
          </a:p>
          <a:p>
            <a:pPr algn="ctr"/>
            <a:endParaRPr lang="de-DE" b="1" spc="300" dirty="0">
              <a:solidFill>
                <a:schemeClr val="bg1"/>
              </a:solidFill>
              <a:latin typeface="Arial" panose="020B0604020202020204" pitchFamily="34" charset="0"/>
              <a:cs typeface="Arial" panose="020B0604020202020204" pitchFamily="34" charset="0"/>
            </a:endParaRPr>
          </a:p>
        </p:txBody>
      </p:sp>
      <p:sp>
        <p:nvSpPr>
          <p:cNvPr id="2" name="Textfeld 1"/>
          <p:cNvSpPr txBox="1"/>
          <p:nvPr/>
        </p:nvSpPr>
        <p:spPr>
          <a:xfrm>
            <a:off x="1331640" y="263837"/>
            <a:ext cx="6992555" cy="6186309"/>
          </a:xfrm>
          <a:prstGeom prst="rect">
            <a:avLst/>
          </a:prstGeom>
          <a:noFill/>
        </p:spPr>
        <p:txBody>
          <a:bodyPr wrap="none" rtlCol="0">
            <a:spAutoFit/>
          </a:bodyPr>
          <a:lstStyle/>
          <a:p>
            <a:r>
              <a:rPr lang="de-DE" dirty="0" err="1"/>
              <a:t>Calliope</a:t>
            </a:r>
            <a:r>
              <a:rPr lang="de-DE" dirty="0"/>
              <a:t> mini erfolgreich in der Schule einsetzen:</a:t>
            </a:r>
          </a:p>
          <a:p>
            <a:r>
              <a:rPr lang="de-DE" u="sng" dirty="0">
                <a:hlinkClick r:id="rId3"/>
              </a:rPr>
              <a:t>https://open.sap.com/courses/calli2</a:t>
            </a:r>
            <a:endParaRPr lang="de-DE" dirty="0"/>
          </a:p>
          <a:p>
            <a:r>
              <a:rPr lang="de-DE" dirty="0"/>
              <a:t> </a:t>
            </a:r>
          </a:p>
          <a:p>
            <a:r>
              <a:rPr lang="en-US" dirty="0" err="1"/>
              <a:t>Micro:bit</a:t>
            </a:r>
            <a:r>
              <a:rPr lang="en-US" dirty="0"/>
              <a:t> offline Software:</a:t>
            </a:r>
            <a:endParaRPr lang="de-DE" dirty="0"/>
          </a:p>
          <a:p>
            <a:r>
              <a:rPr lang="en-US" u="sng" dirty="0">
                <a:hlinkClick r:id="rId4"/>
              </a:rPr>
              <a:t>https://makecode.microbit.org/offline-app</a:t>
            </a:r>
            <a:endParaRPr lang="de-DE" dirty="0"/>
          </a:p>
          <a:p>
            <a:r>
              <a:rPr lang="de-DE" dirty="0"/>
              <a:t> </a:t>
            </a:r>
          </a:p>
          <a:p>
            <a:r>
              <a:rPr lang="de-DE" dirty="0"/>
              <a:t>Layout-Designer:</a:t>
            </a:r>
          </a:p>
          <a:p>
            <a:r>
              <a:rPr lang="de-DE" dirty="0" err="1"/>
              <a:t>BlackBoard</a:t>
            </a:r>
            <a:r>
              <a:rPr lang="de-DE" dirty="0"/>
              <a:t>:</a:t>
            </a:r>
          </a:p>
          <a:p>
            <a:r>
              <a:rPr lang="de-DE" u="sng" dirty="0">
                <a:hlinkClick r:id="rId5"/>
              </a:rPr>
              <a:t>https://github.com/mpue/blackboard</a:t>
            </a:r>
            <a:endParaRPr lang="de-DE" dirty="0"/>
          </a:p>
          <a:p>
            <a:r>
              <a:rPr lang="de-DE" dirty="0"/>
              <a:t> </a:t>
            </a:r>
          </a:p>
          <a:p>
            <a:r>
              <a:rPr lang="de-DE" u="sng" dirty="0" err="1">
                <a:hlinkClick r:id="rId6"/>
              </a:rPr>
              <a:t>Fritzing</a:t>
            </a:r>
            <a:endParaRPr lang="de-DE" dirty="0"/>
          </a:p>
          <a:p>
            <a:r>
              <a:rPr lang="de-DE" dirty="0"/>
              <a:t>Link zu einem direkten Download als „.</a:t>
            </a:r>
            <a:r>
              <a:rPr lang="de-DE" dirty="0" err="1"/>
              <a:t>zip</a:t>
            </a:r>
            <a:r>
              <a:rPr lang="de-DE" dirty="0"/>
              <a:t>“ über Computerbild. </a:t>
            </a:r>
          </a:p>
          <a:p>
            <a:r>
              <a:rPr lang="de-DE" dirty="0"/>
              <a:t> </a:t>
            </a:r>
          </a:p>
          <a:p>
            <a:r>
              <a:rPr lang="de-DE" dirty="0"/>
              <a:t>Handbuch zu </a:t>
            </a:r>
            <a:r>
              <a:rPr lang="de-DE" dirty="0" err="1"/>
              <a:t>micro:bit</a:t>
            </a:r>
            <a:r>
              <a:rPr lang="de-DE" dirty="0"/>
              <a:t>:</a:t>
            </a:r>
          </a:p>
          <a:p>
            <a:r>
              <a:rPr lang="de-DE" u="sng" dirty="0">
                <a:hlinkClick r:id="rId7"/>
              </a:rPr>
              <a:t>https://microbit.eeducation.at/wiki/Hauptseite</a:t>
            </a:r>
            <a:endParaRPr lang="de-DE" dirty="0"/>
          </a:p>
          <a:p>
            <a:r>
              <a:rPr lang="de-DE" dirty="0"/>
              <a:t> </a:t>
            </a:r>
          </a:p>
          <a:p>
            <a:r>
              <a:rPr lang="de-DE" dirty="0"/>
              <a:t>Übungsanleitungen zu </a:t>
            </a:r>
            <a:r>
              <a:rPr lang="de-DE" dirty="0" err="1"/>
              <a:t>Arduino</a:t>
            </a:r>
            <a:r>
              <a:rPr lang="de-DE" dirty="0"/>
              <a:t>:</a:t>
            </a:r>
          </a:p>
          <a:p>
            <a:r>
              <a:rPr lang="de-DE" u="sng" dirty="0">
                <a:hlinkClick r:id="rId8"/>
              </a:rPr>
              <a:t>http://letsgoing.org/</a:t>
            </a:r>
            <a:endParaRPr lang="de-DE" dirty="0"/>
          </a:p>
          <a:p>
            <a:r>
              <a:rPr lang="de-DE" dirty="0"/>
              <a:t> </a:t>
            </a:r>
          </a:p>
          <a:p>
            <a:r>
              <a:rPr lang="de-DE" dirty="0" smtClean="0"/>
              <a:t>Grundlagen-</a:t>
            </a:r>
            <a:r>
              <a:rPr lang="de-DE" dirty="0"/>
              <a:t>&gt; Lehrgänge-&gt; Bauelemente: Der </a:t>
            </a:r>
            <a:r>
              <a:rPr lang="de-DE" dirty="0" err="1"/>
              <a:t>Tranistor</a:t>
            </a:r>
            <a:r>
              <a:rPr lang="de-DE" dirty="0"/>
              <a:t>-ein Tausendsassa</a:t>
            </a:r>
          </a:p>
          <a:p>
            <a:r>
              <a:rPr lang="de-DE" dirty="0" smtClean="0"/>
              <a:t>u.a. </a:t>
            </a:r>
            <a:r>
              <a:rPr lang="de-DE" dirty="0" err="1" smtClean="0"/>
              <a:t>Transitorschaltungen</a:t>
            </a:r>
            <a:r>
              <a:rPr lang="de-DE" dirty="0"/>
              <a:t>:</a:t>
            </a:r>
          </a:p>
          <a:p>
            <a:r>
              <a:rPr lang="de-DE" u="sng" dirty="0">
                <a:hlinkClick r:id="rId9"/>
              </a:rPr>
              <a:t>https://www.dieelektronikerseite.de/</a:t>
            </a:r>
            <a:endParaRPr lang="de-DE" dirty="0"/>
          </a:p>
        </p:txBody>
      </p:sp>
    </p:spTree>
    <p:extLst>
      <p:ext uri="{BB962C8B-B14F-4D97-AF65-F5344CB8AC3E}">
        <p14:creationId xmlns:p14="http://schemas.microsoft.com/office/powerpoint/2010/main" val="155771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 name="Textfeld 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Prüfungsordnung – (W)RSAPO</a:t>
            </a:r>
            <a:endParaRPr lang="de-DE" b="1" spc="300" dirty="0">
              <a:solidFill>
                <a:schemeClr val="bg1"/>
              </a:solidFill>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899592" y="417726"/>
            <a:ext cx="7828249" cy="815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a:t>Praktische Prüfung §11</a:t>
            </a:r>
          </a:p>
          <a:p>
            <a:endParaRPr lang="de-DE" dirty="0"/>
          </a:p>
          <a:p>
            <a:pPr marL="457200" indent="-457200">
              <a:buFont typeface="Arial" panose="020B0604020202020204" pitchFamily="34" charset="0"/>
              <a:buChar char="•"/>
            </a:pPr>
            <a:r>
              <a:rPr lang="de-DE" sz="2800" dirty="0"/>
              <a:t>zentrale Prüfungsmaßstäbe durch KM </a:t>
            </a:r>
          </a:p>
          <a:p>
            <a:r>
              <a:rPr lang="de-DE" sz="2800" dirty="0">
                <a:sym typeface="Wingdings" panose="05000000000000000000" pitchFamily="2" charset="2"/>
              </a:rPr>
              <a:t>      Ausführungsbestimmungen (Sept. 2020)</a:t>
            </a:r>
          </a:p>
          <a:p>
            <a:endParaRPr lang="de-DE" sz="2800" dirty="0">
              <a:sym typeface="Wingdings" panose="05000000000000000000" pitchFamily="2" charset="2"/>
            </a:endParaRPr>
          </a:p>
          <a:p>
            <a:pPr marL="457200" indent="-457200">
              <a:buFont typeface="Arial" panose="020B0604020202020204" pitchFamily="34" charset="0"/>
              <a:buChar char="•"/>
            </a:pPr>
            <a:r>
              <a:rPr lang="de-DE" sz="2800" dirty="0">
                <a:sym typeface="Wingdings" panose="05000000000000000000" pitchFamily="2" charset="2"/>
              </a:rPr>
              <a:t>umfasst praktischen Teil (6 – 9 U.-Std.) und Prüfungsgespräch (15 Min/</a:t>
            </a:r>
            <a:r>
              <a:rPr lang="de-DE" sz="2800" dirty="0" err="1">
                <a:sym typeface="Wingdings" panose="05000000000000000000" pitchFamily="2" charset="2"/>
              </a:rPr>
              <a:t>SoS</a:t>
            </a:r>
            <a:r>
              <a:rPr lang="de-DE" sz="2800" dirty="0">
                <a:sym typeface="Wingdings" panose="05000000000000000000" pitchFamily="2" charset="2"/>
              </a:rPr>
              <a:t>; bezieht sich im Wesentlichen auf den praktischen Teil)</a:t>
            </a:r>
          </a:p>
          <a:p>
            <a:pPr marL="457200" indent="-457200">
              <a:buFont typeface="Arial" panose="020B0604020202020204" pitchFamily="34" charset="0"/>
              <a:buChar char="•"/>
            </a:pPr>
            <a:endParaRPr lang="de-DE" sz="2800" dirty="0">
              <a:sym typeface="Wingdings" panose="05000000000000000000" pitchFamily="2" charset="2"/>
            </a:endParaRPr>
          </a:p>
          <a:p>
            <a:pPr marL="457200" indent="-457200">
              <a:buFont typeface="Arial" panose="020B0604020202020204" pitchFamily="34" charset="0"/>
              <a:buChar char="•"/>
            </a:pPr>
            <a:r>
              <a:rPr lang="de-DE" sz="2800" dirty="0">
                <a:sym typeface="Wingdings" panose="05000000000000000000" pitchFamily="2" charset="2"/>
              </a:rPr>
              <a:t>Bildungsstandards Klasse 7 – 10</a:t>
            </a:r>
          </a:p>
          <a:p>
            <a:pPr marL="457200" indent="-457200">
              <a:buFont typeface="Arial" panose="020B0604020202020204" pitchFamily="34" charset="0"/>
              <a:buChar char="•"/>
            </a:pPr>
            <a:endParaRPr lang="de-DE" sz="2800" dirty="0">
              <a:sym typeface="Wingdings" panose="05000000000000000000" pitchFamily="2" charset="2"/>
            </a:endParaRPr>
          </a:p>
          <a:p>
            <a:pPr marL="457200" indent="-457200">
              <a:buFont typeface="Arial" panose="020B0604020202020204" pitchFamily="34" charset="0"/>
              <a:buChar char="•"/>
            </a:pPr>
            <a:r>
              <a:rPr lang="de-DE" sz="2800" dirty="0" err="1">
                <a:sym typeface="Wingdings" panose="05000000000000000000" pitchFamily="2" charset="2"/>
              </a:rPr>
              <a:t>SoS</a:t>
            </a:r>
            <a:r>
              <a:rPr lang="de-DE" sz="2800" dirty="0">
                <a:sym typeface="Wingdings" panose="05000000000000000000" pitchFamily="2" charset="2"/>
              </a:rPr>
              <a:t> werden vom Fachausschuss einzeln, zu zweit oder im Ausnahmefall in der Gruppe geprüft</a:t>
            </a:r>
          </a:p>
          <a:p>
            <a:pPr marL="457200" indent="-457200">
              <a:buFont typeface="Arial" panose="020B0604020202020204" pitchFamily="34" charset="0"/>
              <a:buChar char="•"/>
            </a:pPr>
            <a:endParaRPr lang="de-DE" sz="2800" dirty="0"/>
          </a:p>
          <a:p>
            <a:endParaRPr lang="de-DE" sz="2800" b="1" dirty="0"/>
          </a:p>
          <a:p>
            <a:endParaRPr lang="de-DE" sz="2800" b="1" dirty="0"/>
          </a:p>
          <a:p>
            <a:endParaRPr lang="de-DE" sz="2800" b="1" dirty="0"/>
          </a:p>
          <a:p>
            <a:endParaRPr lang="de-DE" sz="1600" dirty="0"/>
          </a:p>
        </p:txBody>
      </p:sp>
    </p:spTree>
    <p:extLst>
      <p:ext uri="{BB962C8B-B14F-4D97-AF65-F5344CB8AC3E}">
        <p14:creationId xmlns:p14="http://schemas.microsoft.com/office/powerpoint/2010/main" val="3295250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2" name="Textfeld 1"/>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Prüfungsordnung – (W)RSAPO</a:t>
            </a:r>
            <a:endParaRPr lang="de-DE" b="1" spc="300" dirty="0">
              <a:solidFill>
                <a:schemeClr val="bg1"/>
              </a:solidFill>
              <a:latin typeface="Arial" panose="020B0604020202020204" pitchFamily="34" charset="0"/>
              <a:cs typeface="Arial" panose="020B0604020202020204" pitchFamily="34" charset="0"/>
            </a:endParaRPr>
          </a:p>
        </p:txBody>
      </p:sp>
      <p:sp>
        <p:nvSpPr>
          <p:cNvPr id="18" name="Text Box 10"/>
          <p:cNvSpPr txBox="1">
            <a:spLocks noChangeArrowheads="1"/>
          </p:cNvSpPr>
          <p:nvPr/>
        </p:nvSpPr>
        <p:spPr bwMode="auto">
          <a:xfrm>
            <a:off x="1043608" y="764704"/>
            <a:ext cx="782824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b="1" dirty="0"/>
              <a:t>Prüfungsergebnisse / Zeugnis §13</a:t>
            </a:r>
          </a:p>
          <a:p>
            <a:endParaRPr lang="de-DE" sz="3200" dirty="0"/>
          </a:p>
          <a:p>
            <a:pPr marL="457200" indent="-457200">
              <a:buFont typeface="Arial" panose="020B0604020202020204" pitchFamily="34" charset="0"/>
              <a:buChar char="•"/>
            </a:pPr>
            <a:r>
              <a:rPr lang="de-DE" sz="2800" dirty="0"/>
              <a:t>Jahresleistung : Prüfungsleistung = 1:1</a:t>
            </a:r>
            <a:endParaRPr lang="de-DE" sz="2800" dirty="0">
              <a:sym typeface="Wingdings" panose="05000000000000000000" pitchFamily="2" charset="2"/>
            </a:endParaRPr>
          </a:p>
          <a:p>
            <a:endParaRPr lang="de-DE" sz="2800" dirty="0">
              <a:sym typeface="Wingdings" panose="05000000000000000000" pitchFamily="2" charset="2"/>
            </a:endParaRPr>
          </a:p>
          <a:p>
            <a:pPr marL="457200" indent="-457200">
              <a:buFont typeface="Arial" panose="020B0604020202020204" pitchFamily="34" charset="0"/>
              <a:buChar char="•"/>
            </a:pPr>
            <a:r>
              <a:rPr lang="de-DE" sz="2800" dirty="0">
                <a:sym typeface="Wingdings" panose="05000000000000000000" pitchFamily="2" charset="2"/>
              </a:rPr>
              <a:t>Prüfungsleistung = Schriftliche Prüfung </a:t>
            </a:r>
            <a:br>
              <a:rPr lang="de-DE" sz="2800" dirty="0">
                <a:sym typeface="Wingdings" panose="05000000000000000000" pitchFamily="2" charset="2"/>
              </a:rPr>
            </a:br>
            <a:r>
              <a:rPr lang="de-DE" sz="2800" dirty="0">
                <a:sym typeface="Wingdings" panose="05000000000000000000" pitchFamily="2" charset="2"/>
              </a:rPr>
              <a:t>(3 Teile) und Praktische Prüfung (2 Teile)</a:t>
            </a:r>
          </a:p>
          <a:p>
            <a:pPr marL="457200" indent="-457200">
              <a:buFont typeface="Arial" panose="020B0604020202020204" pitchFamily="34" charset="0"/>
              <a:buChar char="•"/>
            </a:pPr>
            <a:endParaRPr lang="de-DE" sz="2800" dirty="0">
              <a:sym typeface="Wingdings" panose="05000000000000000000" pitchFamily="2" charset="2"/>
            </a:endParaRPr>
          </a:p>
          <a:p>
            <a:endParaRPr lang="de-DE" sz="1600" dirty="0"/>
          </a:p>
        </p:txBody>
      </p:sp>
    </p:spTree>
    <p:extLst>
      <p:ext uri="{BB962C8B-B14F-4D97-AF65-F5344CB8AC3E}">
        <p14:creationId xmlns:p14="http://schemas.microsoft.com/office/powerpoint/2010/main" val="611783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0"/>
          <p:cNvSpPr txBox="1">
            <a:spLocks noChangeArrowheads="1"/>
          </p:cNvSpPr>
          <p:nvPr/>
        </p:nvSpPr>
        <p:spPr bwMode="auto">
          <a:xfrm>
            <a:off x="1046824" y="2789591"/>
            <a:ext cx="78282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4000" b="1" dirty="0">
                <a:solidFill>
                  <a:srgbClr val="FF0000"/>
                </a:solidFill>
              </a:rPr>
              <a:t>Entwurf</a:t>
            </a:r>
            <a:r>
              <a:rPr lang="de-DE" sz="4000" b="1" dirty="0">
                <a:solidFill>
                  <a:srgbClr val="002060"/>
                </a:solidFill>
              </a:rPr>
              <a:t> der wesentlichen Inhalte für das </a:t>
            </a:r>
            <a:r>
              <a:rPr lang="de-DE" sz="3600" b="1" dirty="0">
                <a:solidFill>
                  <a:srgbClr val="002060"/>
                </a:solidFill>
              </a:rPr>
              <a:t>Schuljahr</a:t>
            </a:r>
            <a:r>
              <a:rPr lang="de-DE" sz="4000" b="1" dirty="0">
                <a:solidFill>
                  <a:srgbClr val="002060"/>
                </a:solidFill>
              </a:rPr>
              <a:t> 20/21</a:t>
            </a:r>
          </a:p>
          <a:p>
            <a:endParaRPr lang="de-DE" sz="4000" b="1" dirty="0">
              <a:solidFill>
                <a:srgbClr val="002060"/>
              </a:solidFill>
            </a:endParaRPr>
          </a:p>
          <a:p>
            <a:r>
              <a:rPr lang="de-DE" sz="4000" b="1" dirty="0">
                <a:solidFill>
                  <a:srgbClr val="002060"/>
                </a:solidFill>
              </a:rPr>
              <a:t>Änderungen vorbehalten!</a:t>
            </a:r>
          </a:p>
        </p:txBody>
      </p:sp>
      <p:grpSp>
        <p:nvGrpSpPr>
          <p:cNvPr id="3" name="Gruppieren 2"/>
          <p:cNvGrpSpPr>
            <a:grpSpLocks/>
          </p:cNvGrpSpPr>
          <p:nvPr/>
        </p:nvGrpSpPr>
        <p:grpSpPr>
          <a:xfrm rot="10800000">
            <a:off x="683569" y="-27384"/>
            <a:ext cx="50889" cy="6930937"/>
            <a:chOff x="0" y="0"/>
            <a:chExt cx="134343" cy="10695446"/>
          </a:xfrm>
        </p:grpSpPr>
        <p:cxnSp>
          <p:nvCxnSpPr>
            <p:cNvPr id="4" name="Gerade Verbindung 3"/>
            <p:cNvCxnSpPr/>
            <p:nvPr/>
          </p:nvCxnSpPr>
          <p:spPr>
            <a:xfrm>
              <a:off x="134343" y="0"/>
              <a:ext cx="0" cy="1069544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a:off x="69338" y="0"/>
              <a:ext cx="0" cy="106954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0" y="0"/>
              <a:ext cx="0" cy="1069544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365"/>
          <p:cNvSpPr>
            <a:spLocks noChangeArrowheads="1"/>
          </p:cNvSpPr>
          <p:nvPr/>
        </p:nvSpPr>
        <p:spPr bwMode="auto">
          <a:xfrm>
            <a:off x="-36512" y="-27384"/>
            <a:ext cx="683568" cy="6957391"/>
          </a:xfrm>
          <a:prstGeom prst="rect">
            <a:avLst/>
          </a:prstGeom>
          <a:solidFill>
            <a:srgbClr val="0070C0"/>
          </a:solidFill>
        </p:spPr>
        <p:txBody>
          <a:bodyPr rot="0" vert="horz" wrap="square" lIns="91440" tIns="45720" rIns="91440" bIns="45720" anchor="t" anchorCtr="0" upright="1">
            <a:noAutofit/>
          </a:bodyPr>
          <a:lstStyle/>
          <a:p>
            <a:endParaRPr lang="de-DE"/>
          </a:p>
        </p:txBody>
      </p:sp>
      <p:sp>
        <p:nvSpPr>
          <p:cNvPr id="9" name="Textfeld 8"/>
          <p:cNvSpPr txBox="1"/>
          <p:nvPr/>
        </p:nvSpPr>
        <p:spPr>
          <a:xfrm>
            <a:off x="35496" y="188640"/>
            <a:ext cx="615553" cy="6336704"/>
          </a:xfrm>
          <a:prstGeom prst="rect">
            <a:avLst/>
          </a:prstGeom>
          <a:noFill/>
        </p:spPr>
        <p:txBody>
          <a:bodyPr vert="vert270" wrap="square" rtlCol="0">
            <a:spAutoFit/>
          </a:bodyPr>
          <a:lstStyle/>
          <a:p>
            <a:pPr algn="ctr"/>
            <a:r>
              <a:rPr lang="de-DE" sz="2800" b="1" spc="300" dirty="0">
                <a:solidFill>
                  <a:schemeClr val="bg1"/>
                </a:solidFill>
                <a:latin typeface="Arial" panose="020B0604020202020204" pitchFamily="34" charset="0"/>
                <a:cs typeface="Arial" panose="020B0604020202020204" pitchFamily="34" charset="0"/>
              </a:rPr>
              <a:t>Ausführungsbestimmungen</a:t>
            </a:r>
            <a:endParaRPr lang="de-DE" b="1" spc="300" dirty="0">
              <a:solidFill>
                <a:schemeClr val="bg1"/>
              </a:solidFill>
              <a:latin typeface="Arial" panose="020B0604020202020204" pitchFamily="34" charset="0"/>
              <a:cs typeface="Arial" panose="020B0604020202020204" pitchFamily="34" charset="0"/>
            </a:endParaRPr>
          </a:p>
        </p:txBody>
      </p:sp>
      <p:sp>
        <p:nvSpPr>
          <p:cNvPr id="15" name="Text Box 10"/>
          <p:cNvSpPr txBox="1">
            <a:spLocks noChangeArrowheads="1"/>
          </p:cNvSpPr>
          <p:nvPr/>
        </p:nvSpPr>
        <p:spPr bwMode="auto">
          <a:xfrm>
            <a:off x="1016736" y="548680"/>
            <a:ext cx="7828249" cy="1384995"/>
          </a:xfrm>
          <a:prstGeom prst="rect">
            <a:avLst/>
          </a:prstGeom>
          <a:solidFill>
            <a:schemeClr val="accent1">
              <a:lumMod val="20000"/>
              <a:lumOff val="80000"/>
            </a:schemeClr>
          </a:solidFill>
          <a:ln>
            <a:solidFill>
              <a:srgbClr val="002060"/>
            </a:solidFill>
          </a:ln>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de-DE" sz="2800" dirty="0"/>
              <a:t>Die </a:t>
            </a:r>
            <a:r>
              <a:rPr lang="de-DE" sz="2800" b="1" dirty="0"/>
              <a:t>Ausführungsbestimmungen</a:t>
            </a:r>
            <a:r>
              <a:rPr lang="de-DE" sz="2800" dirty="0"/>
              <a:t> erscheinen jährlich im September für die Abschlussprüfung des jeweiligen Schuljahres.  </a:t>
            </a:r>
          </a:p>
        </p:txBody>
      </p:sp>
    </p:spTree>
    <p:extLst>
      <p:ext uri="{BB962C8B-B14F-4D97-AF65-F5344CB8AC3E}">
        <p14:creationId xmlns:p14="http://schemas.microsoft.com/office/powerpoint/2010/main" val="288500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2890</Words>
  <Application>Microsoft Office PowerPoint</Application>
  <PresentationFormat>Bildschirmpräsentation (4:3)</PresentationFormat>
  <Paragraphs>774</Paragraphs>
  <Slides>63</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63</vt:i4>
      </vt:variant>
    </vt:vector>
  </HeadingPairs>
  <TitlesOfParts>
    <vt:vector size="68" baseType="lpstr">
      <vt:lpstr>Arial</vt:lpstr>
      <vt:lpstr>Calibri</vt:lpstr>
      <vt:lpstr>Times New Roman</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Innenverwaltung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Baur, Thomas (Fachseminar Kirchheim/Teck)</dc:creator>
  <cp:lastModifiedBy>UAE02PC01</cp:lastModifiedBy>
  <cp:revision>289</cp:revision>
  <dcterms:created xsi:type="dcterms:W3CDTF">2016-12-14T06:23:55Z</dcterms:created>
  <dcterms:modified xsi:type="dcterms:W3CDTF">2020-02-18T19:56:18Z</dcterms:modified>
</cp:coreProperties>
</file>